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309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306" r:id="rId15"/>
    <p:sldId id="274" r:id="rId16"/>
    <p:sldId id="310" r:id="rId17"/>
    <p:sldId id="311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284" r:id="rId26"/>
    <p:sldId id="285" r:id="rId27"/>
    <p:sldId id="286" r:id="rId28"/>
    <p:sldId id="287" r:id="rId29"/>
    <p:sldId id="288" r:id="rId30"/>
    <p:sldId id="290" r:id="rId31"/>
    <p:sldId id="321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04660-8F74-4A3A-942D-3F360FCAEEDD}" type="datetimeFigureOut">
              <a:rPr lang="en-CA" smtClean="0"/>
              <a:t>2020-04-14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1DE7A-7EAB-4F23-8374-E842B1800A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69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Psychology 7e in Modules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DBCF1D-4585-4CD8-BF98-9436D91542AF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11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Psychology 7e in Modules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153D58-FFF0-4F12-A801-35210AF23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4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QUT9OgF1Xo&amp;list=PLoGgviqq4844U91iotDP7n7brR_ovoSFB&amp;index=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Unit 2:</a:t>
            </a:r>
            <a:b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b="1">
                <a:latin typeface="Arial" panose="020B0604020202020204" pitchFamily="34" charset="0"/>
                <a:cs typeface="Arial" panose="020B0604020202020204" pitchFamily="34" charset="0"/>
              </a:rPr>
              <a:t>Research Methods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01" y="1448696"/>
            <a:ext cx="44640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12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4"/>
          <p:cNvSpPr>
            <a:spLocks noGrp="1"/>
          </p:cNvSpPr>
          <p:nvPr>
            <p:ph type="title"/>
          </p:nvPr>
        </p:nvSpPr>
        <p:spPr>
          <a:xfrm>
            <a:off x="857026" y="242943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261" y="1734672"/>
            <a:ext cx="60960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22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4"/>
          <p:cNvSpPr>
            <a:spLocks noGrp="1"/>
          </p:cNvSpPr>
          <p:nvPr>
            <p:ph type="title"/>
          </p:nvPr>
        </p:nvSpPr>
        <p:spPr>
          <a:xfrm>
            <a:off x="889299" y="171226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The Case Study</a:t>
            </a:r>
          </a:p>
        </p:txBody>
      </p:sp>
      <p:sp>
        <p:nvSpPr>
          <p:cNvPr id="40963" name="Content Placeholder 2"/>
          <p:cNvSpPr txBox="1">
            <a:spLocks/>
          </p:cNvSpPr>
          <p:nvPr/>
        </p:nvSpPr>
        <p:spPr bwMode="auto">
          <a:xfrm>
            <a:off x="600636" y="162978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Case Study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Hope to reveal universal truths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Problems with atypical individuals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Cannot discern general truths</a:t>
            </a:r>
          </a:p>
        </p:txBody>
      </p:sp>
      <p:pic>
        <p:nvPicPr>
          <p:cNvPr id="40964" name="Picture 2" descr="C:\Users\KKorek\Documents\ABCFiles\2013 Myers AP 2e\Images\Total Images\MyAP2e_5U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41" y="4453666"/>
            <a:ext cx="3219701" cy="21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089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4"/>
          <p:cNvSpPr>
            <a:spLocks noGrp="1"/>
          </p:cNvSpPr>
          <p:nvPr>
            <p:ph type="title"/>
          </p:nvPr>
        </p:nvSpPr>
        <p:spPr>
          <a:xfrm>
            <a:off x="684904" y="200819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Naturalistic Observation</a:t>
            </a:r>
          </a:p>
        </p:txBody>
      </p:sp>
      <p:sp>
        <p:nvSpPr>
          <p:cNvPr id="41987" name="Content Placeholder 2"/>
          <p:cNvSpPr txBox="1">
            <a:spLocks/>
          </p:cNvSpPr>
          <p:nvPr/>
        </p:nvSpPr>
        <p:spPr bwMode="auto">
          <a:xfrm>
            <a:off x="684904" y="155717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Naturalistic Observation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Describes behavior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Does not explain behavior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8" name="Picture 2" descr="C:\Users\KKorek\Documents\ABCFiles\2013 Myers AP 2e\Images\Total Images\MyAP2e_5UN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24" y="3811054"/>
            <a:ext cx="3882614" cy="246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28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4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b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The Survey</a:t>
            </a:r>
          </a:p>
        </p:txBody>
      </p:sp>
      <p:sp>
        <p:nvSpPr>
          <p:cNvPr id="43011" name="Content Placeholder 2"/>
          <p:cNvSpPr txBox="1">
            <a:spLocks/>
          </p:cNvSpPr>
          <p:nvPr/>
        </p:nvSpPr>
        <p:spPr bwMode="auto">
          <a:xfrm>
            <a:off x="701040" y="1395806"/>
            <a:ext cx="74747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Survey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Looks at many cases at once</a:t>
            </a: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Word effects</a:t>
            </a: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Random sampling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Representative sample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Sampling bias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32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2313E4-CD4E-4218-9AAA-921BBA9D10F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chemeClr val="tx1"/>
                </a:solidFill>
                <a:latin typeface="Palatino Linotype" panose="02040502050505030304" pitchFamily="18" charset="0"/>
              </a:rPr>
              <a:t>Survey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-155575" y="1394619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Palatino Linotype" panose="02040502050505030304" pitchFamily="18" charset="0"/>
              </a:rPr>
              <a:t> Random Sampling</a:t>
            </a: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060986"/>
            <a:ext cx="4191000" cy="358140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altLang="en-US" sz="2800" dirty="0">
                <a:latin typeface="Palatino Linotype" panose="02040502050505030304" pitchFamily="18" charset="0"/>
              </a:rPr>
              <a:t>If each member of a population has an equal chance of inclusion into a sample, it is called a random sample (unbiased). If the survey sample is biased, its results are not valid.</a:t>
            </a:r>
          </a:p>
        </p:txBody>
      </p:sp>
      <p:pic>
        <p:nvPicPr>
          <p:cNvPr id="2970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4329" r="5556" b="2615"/>
          <a:stretch>
            <a:fillRect/>
          </a:stretch>
        </p:blipFill>
        <p:spPr>
          <a:xfrm>
            <a:off x="5402132" y="2168922"/>
            <a:ext cx="3505200" cy="3076575"/>
          </a:xfrm>
          <a:noFill/>
        </p:spPr>
      </p:pic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5205282" y="5433510"/>
            <a:ext cx="38989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dirty="0">
                <a:latin typeface="Palatino Linotype" panose="02040502050505030304" pitchFamily="18" charset="0"/>
              </a:rPr>
              <a:t>The fastest way to know about the marble color ratio is to blindly transfer a few into a smaller jar and count them.</a:t>
            </a:r>
          </a:p>
        </p:txBody>
      </p:sp>
    </p:spTree>
    <p:extLst>
      <p:ext uri="{BB962C8B-B14F-4D97-AF65-F5344CB8AC3E}">
        <p14:creationId xmlns:p14="http://schemas.microsoft.com/office/powerpoint/2010/main" val="40123682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b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The Survey</a:t>
            </a:r>
          </a:p>
        </p:txBody>
      </p:sp>
      <p:sp>
        <p:nvSpPr>
          <p:cNvPr id="44035" name="Content Placeholder 2"/>
          <p:cNvSpPr txBox="1">
            <a:spLocks/>
          </p:cNvSpPr>
          <p:nvPr/>
        </p:nvSpPr>
        <p:spPr bwMode="auto">
          <a:xfrm>
            <a:off x="937708" y="149467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Population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Random Sample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6" name="Picture 2" descr="C:\Users\KKorek\Documents\ABCFiles\2013 Myers AP 2e\Images\Total Images\MyAP2e_3UN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62" y="1979407"/>
            <a:ext cx="3263793" cy="417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95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4700"/>
            <a:ext cx="9144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512782" y="0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</a:p>
        </p:txBody>
      </p:sp>
      <p:sp>
        <p:nvSpPr>
          <p:cNvPr id="48131" name="Content Placeholder 2"/>
          <p:cNvSpPr txBox="1">
            <a:spLocks/>
          </p:cNvSpPr>
          <p:nvPr/>
        </p:nvSpPr>
        <p:spPr bwMode="auto">
          <a:xfrm>
            <a:off x="83372" y="815181"/>
            <a:ext cx="838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Correlation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correlation coefficient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How well does A predict B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Positive versus negative correlation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Strength of the correlation</a:t>
            </a:r>
          </a:p>
          <a:p>
            <a:pPr lvl="2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-1.0  to  +1.0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Scatterplot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581" y="4009204"/>
            <a:ext cx="3154812" cy="214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80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latin typeface="Arial" charset="0"/>
                <a:ea typeface="+mj-ea"/>
                <a:cs typeface="Arial" charset="0"/>
              </a:rPr>
              <a:t>Correlation</a:t>
            </a:r>
            <a:br>
              <a:rPr lang="en-US" sz="4400" dirty="0">
                <a:latin typeface="Arial" charset="0"/>
                <a:ea typeface="+mj-ea"/>
                <a:cs typeface="Arial" charset="0"/>
              </a:rPr>
            </a:br>
            <a:endParaRPr lang="en-US" sz="4000" i="1" dirty="0"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" y="1839558"/>
            <a:ext cx="6729888" cy="458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50" y="656216"/>
            <a:ext cx="2160479" cy="58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81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latin typeface="Arial" charset="0"/>
                <a:ea typeface="+mj-ea"/>
                <a:cs typeface="Arial" charset="0"/>
              </a:rPr>
              <a:t>Correlation</a:t>
            </a:r>
            <a:br>
              <a:rPr lang="en-US" sz="4400" dirty="0">
                <a:latin typeface="Arial" charset="0"/>
                <a:ea typeface="+mj-ea"/>
                <a:cs typeface="Arial" charset="0"/>
              </a:rPr>
            </a:br>
            <a:endParaRPr lang="en-US" sz="4000" i="1" dirty="0"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0" y="1258645"/>
            <a:ext cx="7478175" cy="446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7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304801" y="133575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Module 04:</a:t>
            </a:r>
            <a:b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The Need for Psychological Science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58" y="2430913"/>
            <a:ext cx="5757450" cy="387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767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latin typeface="Arial" charset="0"/>
                <a:ea typeface="+mj-ea"/>
                <a:cs typeface="Arial" charset="0"/>
              </a:rPr>
              <a:t>Correlation</a:t>
            </a:r>
            <a:br>
              <a:rPr lang="en-US" sz="4400" dirty="0">
                <a:latin typeface="Arial" charset="0"/>
                <a:ea typeface="+mj-ea"/>
                <a:cs typeface="Arial" charset="0"/>
              </a:rPr>
            </a:br>
            <a:endParaRPr lang="en-US" sz="4000" i="1" dirty="0"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1" y="1420009"/>
            <a:ext cx="7407874" cy="467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010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24000" y="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latin typeface="Arial" charset="0"/>
                <a:ea typeface="+mj-ea"/>
                <a:cs typeface="Arial" charset="0"/>
              </a:rPr>
              <a:t>Correlation</a:t>
            </a:r>
            <a:br>
              <a:rPr lang="en-US" sz="4400" dirty="0">
                <a:latin typeface="Arial" charset="0"/>
                <a:ea typeface="+mj-ea"/>
                <a:cs typeface="Arial" charset="0"/>
              </a:rPr>
            </a:br>
            <a:endParaRPr lang="en-US" sz="4000" i="1" dirty="0"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4" y="1549102"/>
            <a:ext cx="7170400" cy="459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435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4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b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Correlation and Causation</a:t>
            </a:r>
          </a:p>
        </p:txBody>
      </p:sp>
      <p:sp>
        <p:nvSpPr>
          <p:cNvPr id="58371" name="Content Placeholder 2"/>
          <p:cNvSpPr txBox="1">
            <a:spLocks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Correlation helps predict</a:t>
            </a:r>
          </a:p>
          <a:p>
            <a:pPr lvl="1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Does not imply cause and effect</a:t>
            </a:r>
          </a:p>
        </p:txBody>
      </p:sp>
      <p:pic>
        <p:nvPicPr>
          <p:cNvPr id="58372" name="Picture 2" descr="C:\Users\KKorek\Documents\ABCFiles\2013 Myers AP 2e\Images\Total Images\MyAP2e_6U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43" y="3098203"/>
            <a:ext cx="5415614" cy="3503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170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46" y="880073"/>
            <a:ext cx="7169537" cy="489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094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b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Illusory Correlations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95" y="4072948"/>
            <a:ext cx="6509273" cy="222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Content Placeholder 2"/>
          <p:cNvSpPr txBox="1">
            <a:spLocks/>
          </p:cNvSpPr>
          <p:nvPr/>
        </p:nvSpPr>
        <p:spPr bwMode="auto">
          <a:xfrm>
            <a:off x="1752600" y="1180654"/>
            <a:ext cx="6893859" cy="40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Illusory Correlation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Perceived non-existent correlation</a:t>
            </a:r>
          </a:p>
          <a:p>
            <a:pPr lvl="1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A random coincidence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94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/>
          <p:cNvSpPr>
            <a:spLocks noGrp="1"/>
          </p:cNvSpPr>
          <p:nvPr>
            <p:ph type="title"/>
          </p:nvPr>
        </p:nvSpPr>
        <p:spPr>
          <a:xfrm>
            <a:off x="480509" y="253702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Experimentation</a:t>
            </a:r>
          </a:p>
        </p:txBody>
      </p:sp>
      <p:sp>
        <p:nvSpPr>
          <p:cNvPr id="65539" name="Content Placeholder 2"/>
          <p:cNvSpPr txBox="1">
            <a:spLocks/>
          </p:cNvSpPr>
          <p:nvPr/>
        </p:nvSpPr>
        <p:spPr bwMode="auto">
          <a:xfrm>
            <a:off x="480509" y="1245199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Experiment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 isolate cause and effect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Control of factors</a:t>
            </a:r>
          </a:p>
          <a:p>
            <a:pPr lvl="2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Manipulation the factor (s) of interest</a:t>
            </a:r>
          </a:p>
          <a:p>
            <a:pPr lvl="2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Hold constant                         (“controlling”) factors</a:t>
            </a:r>
          </a:p>
        </p:txBody>
      </p:sp>
      <p:pic>
        <p:nvPicPr>
          <p:cNvPr id="65540" name="Picture 2" descr="C:\Users\KKorek\Documents\ABCFiles\2013 Myers AP 2e\Images\Total Images\MyAP2e_6UN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35" y="4043933"/>
            <a:ext cx="2343374" cy="244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826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/>
          <p:cNvSpPr>
            <a:spLocks noGrp="1"/>
          </p:cNvSpPr>
          <p:nvPr>
            <p:ph type="title"/>
          </p:nvPr>
        </p:nvSpPr>
        <p:spPr>
          <a:xfrm>
            <a:off x="674146" y="106364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Experimentation</a:t>
            </a:r>
          </a:p>
        </p:txBody>
      </p:sp>
      <p:sp>
        <p:nvSpPr>
          <p:cNvPr id="66563" name="Content Placeholder 2"/>
          <p:cNvSpPr txBox="1">
            <a:spLocks/>
          </p:cNvSpPr>
          <p:nvPr/>
        </p:nvSpPr>
        <p:spPr bwMode="auto">
          <a:xfrm>
            <a:off x="285750" y="1045286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Experimental Group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eceives the treatment (independent variable)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Control Group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oes not receive the                 treatment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564" name="Picture 2" descr="C:\Users\KKorek\Documents\ABCFiles\2013 Myers AP 2e\Images\Total Images\MyAP2e_6UN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925" y="3803077"/>
            <a:ext cx="2440193" cy="254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25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/>
          <p:cNvSpPr>
            <a:spLocks noGrp="1"/>
          </p:cNvSpPr>
          <p:nvPr>
            <p:ph type="title"/>
          </p:nvPr>
        </p:nvSpPr>
        <p:spPr>
          <a:xfrm>
            <a:off x="276113" y="99219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Experimentation</a:t>
            </a:r>
          </a:p>
        </p:txBody>
      </p:sp>
      <p:sp>
        <p:nvSpPr>
          <p:cNvPr id="67587" name="Content Placeholder 2"/>
          <p:cNvSpPr txBox="1">
            <a:spLocks/>
          </p:cNvSpPr>
          <p:nvPr/>
        </p:nvSpPr>
        <p:spPr bwMode="auto">
          <a:xfrm>
            <a:off x="588981" y="1150144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Randomly assigned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Eliminates alternative explanations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Equalizes the two groups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Reduces the influence                               of other (confounding                 variables)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Different from                                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random sample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88" name="Picture 2" descr="C:\Users\KKorek\Documents\ABCFiles\2013 Myers AP 2e\Images\Total Images\MyAP2e_6UN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47" y="3522448"/>
            <a:ext cx="2461708" cy="2568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98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4"/>
          <p:cNvSpPr>
            <a:spLocks noGrp="1"/>
          </p:cNvSpPr>
          <p:nvPr>
            <p:ph type="title"/>
          </p:nvPr>
        </p:nvSpPr>
        <p:spPr>
          <a:xfrm>
            <a:off x="695661" y="129383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Experimentation</a:t>
            </a:r>
          </a:p>
        </p:txBody>
      </p:sp>
      <p:sp>
        <p:nvSpPr>
          <p:cNvPr id="68611" name="Content Placeholder 2"/>
          <p:cNvSpPr txBox="1">
            <a:spLocks/>
          </p:cNvSpPr>
          <p:nvPr/>
        </p:nvSpPr>
        <p:spPr bwMode="auto">
          <a:xfrm>
            <a:off x="695661" y="1417321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Blind (uninformed)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Single-Blind Procedure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Double-Blind                              Procedure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Placebo Effect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612" name="Picture 2" descr="C:\Users\KKorek\Documents\ABCFiles\2013 Myers AP 2e\Images\Total Images\MyAP2e_6UN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61" y="2829260"/>
            <a:ext cx="3324108" cy="352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950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title"/>
          </p:nvPr>
        </p:nvSpPr>
        <p:spPr>
          <a:xfrm>
            <a:off x="717177" y="177819"/>
            <a:ext cx="9144000" cy="1630362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Experimentation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Independent and Dependent Variables</a:t>
            </a:r>
          </a:p>
        </p:txBody>
      </p:sp>
      <p:sp>
        <p:nvSpPr>
          <p:cNvPr id="69635" name="Content Placeholder 2"/>
          <p:cNvSpPr txBox="1">
            <a:spLocks/>
          </p:cNvSpPr>
          <p:nvPr/>
        </p:nvSpPr>
        <p:spPr bwMode="auto">
          <a:xfrm>
            <a:off x="1271196" y="2028134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Independent Variable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Confounding variable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Effect of random assignment on confounding variables</a:t>
            </a: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Dependent Variable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being measured</a:t>
            </a: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Validity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3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2" y="513511"/>
            <a:ext cx="914400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928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72" y="1366221"/>
            <a:ext cx="7634377" cy="473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65356" y="118334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sz="4400" dirty="0">
                <a:latin typeface="Arial" charset="0"/>
                <a:ea typeface="+mj-ea"/>
                <a:cs typeface="Arial" charset="0"/>
              </a:rPr>
              <a:t>Comparing Research Methods</a:t>
            </a:r>
            <a:endParaRPr lang="en-US" sz="4000" i="1" dirty="0">
              <a:latin typeface="Arial" charset="0"/>
              <a:ea typeface="+mj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24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AAA3-E93F-489A-9237-1627AFB4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Zoom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C27EE-EB2E-4E2D-9B15-6DFE7ED45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Thursday April 16 12:30</a:t>
            </a:r>
          </a:p>
          <a:p>
            <a:r>
              <a:rPr lang="en-CA" dirty="0"/>
              <a:t>Have completed</a:t>
            </a:r>
          </a:p>
          <a:p>
            <a:pPr lvl="1"/>
            <a:r>
              <a:rPr lang="en-CA" dirty="0"/>
              <a:t>Assigned reading – On class website -  kssmcconnell.weebly.com</a:t>
            </a:r>
          </a:p>
          <a:p>
            <a:pPr lvl="1"/>
            <a:r>
              <a:rPr lang="en-CA" dirty="0"/>
              <a:t>Assigned Unit 1 Free Response Question – on </a:t>
            </a:r>
            <a:r>
              <a:rPr lang="en-CA" dirty="0" err="1"/>
              <a:t>MyAP</a:t>
            </a:r>
            <a:r>
              <a:rPr lang="en-CA"/>
              <a:t> Site</a:t>
            </a:r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/>
              <a:t>Research Methods review video from the </a:t>
            </a:r>
            <a:r>
              <a:rPr lang="en-CA" dirty="0" err="1"/>
              <a:t>CollegeBoard</a:t>
            </a:r>
            <a:endParaRPr lang="en-CA" dirty="0"/>
          </a:p>
          <a:p>
            <a:pPr lvl="2"/>
            <a:r>
              <a:rPr lang="en-CA" dirty="0">
                <a:hlinkClick r:id="rId2"/>
              </a:rPr>
              <a:t>https://www.youtube.com/watch?v=kQUT9OgF1Xo&amp;list=PLoGgviqq4844U91iotDP7n7brR_ovoSFB&amp;index=6</a:t>
            </a:r>
            <a:endParaRPr lang="en-CA" dirty="0"/>
          </a:p>
          <a:p>
            <a:pPr lvl="2"/>
            <a:r>
              <a:rPr lang="en-CA" dirty="0"/>
              <a:t>Recommend watching at faster speed, slow down, take notes, re-watch parts that you are not sure about.</a:t>
            </a:r>
          </a:p>
        </p:txBody>
      </p:sp>
    </p:spTree>
    <p:extLst>
      <p:ext uri="{BB962C8B-B14F-4D97-AF65-F5344CB8AC3E}">
        <p14:creationId xmlns:p14="http://schemas.microsoft.com/office/powerpoint/2010/main" val="2750203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2" y="756530"/>
            <a:ext cx="9144000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691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4"/>
          <p:cNvSpPr>
            <a:spLocks noGrp="1"/>
          </p:cNvSpPr>
          <p:nvPr>
            <p:ph type="title"/>
          </p:nvPr>
        </p:nvSpPr>
        <p:spPr>
          <a:xfrm>
            <a:off x="706419" y="124610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The Need for Statistics</a:t>
            </a:r>
          </a:p>
        </p:txBody>
      </p:sp>
      <p:sp>
        <p:nvSpPr>
          <p:cNvPr id="97283" name="Content Placeholder 2"/>
          <p:cNvSpPr txBox="1">
            <a:spLocks/>
          </p:cNvSpPr>
          <p:nvPr/>
        </p:nvSpPr>
        <p:spPr bwMode="auto">
          <a:xfrm>
            <a:off x="948466" y="1050665"/>
            <a:ext cx="411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Understanding basic statistics is beneficial for                             everyone</a:t>
            </a:r>
          </a:p>
        </p:txBody>
      </p:sp>
      <p:pic>
        <p:nvPicPr>
          <p:cNvPr id="97284" name="Picture 2" descr="C:\Users\KKorek\Documents\ABCFiles\2013 Myers AP 2e\Images\Total Images\MyAP2e_7U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33" y="1930683"/>
            <a:ext cx="403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90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4"/>
          <p:cNvSpPr>
            <a:spLocks noGrp="1"/>
          </p:cNvSpPr>
          <p:nvPr>
            <p:ph type="title"/>
          </p:nvPr>
        </p:nvSpPr>
        <p:spPr>
          <a:xfrm>
            <a:off x="265356" y="160338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4574" y="1249681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4000" dirty="0">
                <a:latin typeface="Arial" charset="0"/>
                <a:cs typeface="Arial" charset="0"/>
                <a:hlinkClick r:id="" action="ppaction://noaction"/>
              </a:rPr>
              <a:t>Descriptive Statistics</a:t>
            </a:r>
            <a:endParaRPr lang="en-US" altLang="en-US" sz="40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en-US" sz="4000" dirty="0">
                <a:latin typeface="Arial" charset="0"/>
                <a:cs typeface="Arial" charset="0"/>
                <a:hlinkClick r:id="" action="ppaction://noaction"/>
              </a:rPr>
              <a:t>Histogram</a:t>
            </a:r>
            <a:r>
              <a:rPr lang="en-US" altLang="en-US" sz="4000" dirty="0">
                <a:latin typeface="Arial" charset="0"/>
                <a:cs typeface="Arial" charset="0"/>
              </a:rPr>
              <a:t> (bar graph)</a:t>
            </a:r>
          </a:p>
          <a:p>
            <a:pPr lvl="1">
              <a:defRPr/>
            </a:pPr>
            <a:r>
              <a:rPr lang="en-US" altLang="en-US" sz="3600" dirty="0">
                <a:latin typeface="Arial" charset="0"/>
                <a:cs typeface="Arial" charset="0"/>
              </a:rPr>
              <a:t>Scale labels</a:t>
            </a:r>
          </a:p>
          <a:p>
            <a:pPr marL="0" indent="0">
              <a:buNone/>
              <a:defRPr/>
            </a:pPr>
            <a:endParaRPr lang="en-US" altLang="en-US" sz="4000" dirty="0">
              <a:latin typeface="Arial" charset="0"/>
              <a:cs typeface="Arial" charset="0"/>
            </a:endParaRPr>
          </a:p>
        </p:txBody>
      </p:sp>
      <p:pic>
        <p:nvPicPr>
          <p:cNvPr id="993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74" y="2880044"/>
            <a:ext cx="3499262" cy="34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777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4"/>
          <p:cNvSpPr>
            <a:spLocks noGrp="1"/>
          </p:cNvSpPr>
          <p:nvPr>
            <p:ph type="title"/>
          </p:nvPr>
        </p:nvSpPr>
        <p:spPr>
          <a:xfrm>
            <a:off x="480509" y="138953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Measures of Central Tendency</a:t>
            </a: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6" y="4345867"/>
            <a:ext cx="7749091" cy="237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8" name="Content Placeholder 2"/>
          <p:cNvSpPr txBox="1">
            <a:spLocks/>
          </p:cNvSpPr>
          <p:nvPr/>
        </p:nvSpPr>
        <p:spPr bwMode="auto">
          <a:xfrm>
            <a:off x="815788" y="1408627"/>
            <a:ext cx="7177144" cy="40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Mean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(arithmetic average)</a:t>
            </a: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Median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(middle score)</a:t>
            </a: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Mode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(occurs the most)</a:t>
            </a: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Skewed distribution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396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4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  <a:b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Measures of Variability</a:t>
            </a:r>
          </a:p>
        </p:txBody>
      </p:sp>
      <p:sp>
        <p:nvSpPr>
          <p:cNvPr id="114691" name="Content Placeholder 2"/>
          <p:cNvSpPr txBox="1">
            <a:spLocks/>
          </p:cNvSpPr>
          <p:nvPr/>
        </p:nvSpPr>
        <p:spPr bwMode="auto"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Range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Standard Deviation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038600"/>
            <a:ext cx="8689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163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0" y="1204856"/>
            <a:ext cx="7936253" cy="510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itle 4"/>
          <p:cNvSpPr txBox="1">
            <a:spLocks/>
          </p:cNvSpPr>
          <p:nvPr/>
        </p:nvSpPr>
        <p:spPr bwMode="auto">
          <a:xfrm>
            <a:off x="1524000" y="-304800"/>
            <a:ext cx="91440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1177736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4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  <a:b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Measures of Variability</a:t>
            </a: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71600"/>
            <a:ext cx="91471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Content Placeholder 2"/>
          <p:cNvSpPr txBox="1">
            <a:spLocks/>
          </p:cNvSpPr>
          <p:nvPr/>
        </p:nvSpPr>
        <p:spPr bwMode="auto">
          <a:xfrm>
            <a:off x="1981200" y="1600201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Normal Curve 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(bell shaped)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67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4"/>
          <p:cNvSpPr>
            <a:spLocks noGrp="1"/>
          </p:cNvSpPr>
          <p:nvPr>
            <p:ph type="title"/>
          </p:nvPr>
        </p:nvSpPr>
        <p:spPr>
          <a:xfrm>
            <a:off x="1524000" y="-76200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  <a:b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>
                <a:latin typeface="Arial" panose="020B0604020202020204" pitchFamily="34" charset="0"/>
                <a:cs typeface="Arial" panose="020B0604020202020204" pitchFamily="34" charset="0"/>
              </a:rPr>
              <a:t>Measures of Variability</a:t>
            </a:r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3188"/>
            <a:ext cx="914400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6" name="Content Placeholder 2"/>
          <p:cNvSpPr txBox="1">
            <a:spLocks/>
          </p:cNvSpPr>
          <p:nvPr/>
        </p:nvSpPr>
        <p:spPr bwMode="auto">
          <a:xfrm>
            <a:off x="1981200" y="1600201"/>
            <a:ext cx="868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Normal Curve 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5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7F2183-7E58-44BB-B927-D458D04B8B2F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Palatino Linotype" panose="02040502050505030304" pitchFamily="18" charset="0"/>
              </a:rPr>
              <a:t>Errors of Common Sense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205" y="1624648"/>
            <a:ext cx="8229600" cy="457200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buNone/>
            </a:pPr>
            <a:r>
              <a:rPr lang="en-US" altLang="en-US" sz="2800" dirty="0">
                <a:latin typeface="Palatino Linotype" panose="02040502050505030304" pitchFamily="18" charset="0"/>
              </a:rPr>
              <a:t>Try this !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67205" y="2222024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latin typeface="Palatino Linotype" panose="02040502050505030304" pitchFamily="18" charset="0"/>
              </a:rPr>
              <a:t>Fold a piece of paper (0.1 mm thick) 100 times. How thick will it be?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495805" y="3974951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latin typeface="Palatino Linotype" panose="02040502050505030304" pitchFamily="18" charset="0"/>
              </a:rPr>
              <a:t>800,000,000,000,000 times the distance between the sun and the earth.</a:t>
            </a:r>
          </a:p>
        </p:txBody>
      </p:sp>
    </p:spTree>
    <p:extLst>
      <p:ext uri="{BB962C8B-B14F-4D97-AF65-F5344CB8AC3E}">
        <p14:creationId xmlns:p14="http://schemas.microsoft.com/office/powerpoint/2010/main" val="652535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4"/>
          <p:cNvSpPr>
            <a:spLocks noGrp="1"/>
          </p:cNvSpPr>
          <p:nvPr>
            <p:ph type="title"/>
          </p:nvPr>
        </p:nvSpPr>
        <p:spPr>
          <a:xfrm>
            <a:off x="738692" y="242944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Inferential Statistics</a:t>
            </a:r>
          </a:p>
        </p:txBody>
      </p:sp>
      <p:pic>
        <p:nvPicPr>
          <p:cNvPr id="147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19" y="1350422"/>
            <a:ext cx="4419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37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4"/>
          <p:cNvSpPr>
            <a:spLocks noGrp="1"/>
          </p:cNvSpPr>
          <p:nvPr>
            <p:ph type="title"/>
          </p:nvPr>
        </p:nvSpPr>
        <p:spPr>
          <a:xfrm>
            <a:off x="340659" y="199334"/>
            <a:ext cx="9144000" cy="1630362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Inferential Statistics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When Is an Observed Difference Reliable?</a:t>
            </a:r>
          </a:p>
        </p:txBody>
      </p:sp>
      <p:sp>
        <p:nvSpPr>
          <p:cNvPr id="148483" name="Content Placeholder 2"/>
          <p:cNvSpPr txBox="1">
            <a:spLocks/>
          </p:cNvSpPr>
          <p:nvPr/>
        </p:nvSpPr>
        <p:spPr bwMode="auto">
          <a:xfrm>
            <a:off x="1346498" y="2274664"/>
            <a:ext cx="6571129" cy="410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Inferential statistics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Representative samples are better than biased samples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Less-variable observations are more reliable than those that are more variable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More cases are better than fewer</a:t>
            </a:r>
          </a:p>
        </p:txBody>
      </p:sp>
    </p:spTree>
    <p:extLst>
      <p:ext uri="{BB962C8B-B14F-4D97-AF65-F5344CB8AC3E}">
        <p14:creationId xmlns:p14="http://schemas.microsoft.com/office/powerpoint/2010/main" val="3205972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4"/>
          <p:cNvSpPr>
            <a:spLocks noGrp="1"/>
          </p:cNvSpPr>
          <p:nvPr>
            <p:ph type="title"/>
          </p:nvPr>
        </p:nvSpPr>
        <p:spPr>
          <a:xfrm>
            <a:off x="533400" y="85165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Inferential Statistics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700" dirty="0">
                <a:latin typeface="Arial" panose="020B0604020202020204" pitchFamily="34" charset="0"/>
                <a:cs typeface="Arial" panose="020B0604020202020204" pitchFamily="34" charset="0"/>
              </a:rPr>
              <a:t>When Is a Difference Significant?</a:t>
            </a:r>
          </a:p>
        </p:txBody>
      </p:sp>
      <p:sp>
        <p:nvSpPr>
          <p:cNvPr id="149507" name="Content Placeholder 2"/>
          <p:cNvSpPr txBox="1">
            <a:spLocks/>
          </p:cNvSpPr>
          <p:nvPr/>
        </p:nvSpPr>
        <p:spPr bwMode="auto">
          <a:xfrm>
            <a:off x="760207" y="1307952"/>
            <a:ext cx="9220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Statistical significance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averages are reliable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differences between averages is relatively large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Does imply the importance of the results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508" name="Picture 4" descr="C:\Users\KKorek\Documents\ABCFiles\2013 Myers AP 2e\Images\Total Images\MyAP2e_7UN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27" y="4537804"/>
            <a:ext cx="7010400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436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2" y="679283"/>
            <a:ext cx="8029439" cy="478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4604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4"/>
          <p:cNvSpPr>
            <a:spLocks noGrp="1"/>
          </p:cNvSpPr>
          <p:nvPr>
            <p:ph type="title"/>
          </p:nvPr>
        </p:nvSpPr>
        <p:spPr>
          <a:xfrm>
            <a:off x="1082936" y="0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Psychology Applied</a:t>
            </a:r>
          </a:p>
        </p:txBody>
      </p:sp>
      <p:sp>
        <p:nvSpPr>
          <p:cNvPr id="153603" name="Content Placeholder 2"/>
          <p:cNvSpPr txBox="1">
            <a:spLocks/>
          </p:cNvSpPr>
          <p:nvPr/>
        </p:nvSpPr>
        <p:spPr bwMode="auto">
          <a:xfrm>
            <a:off x="363968" y="957431"/>
            <a:ext cx="8991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Can laboratory experiments illuminate everyday life?</a:t>
            </a:r>
          </a:p>
          <a:p>
            <a:pPr lvl="1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principles, not the research findings, help explain behavior</a:t>
            </a: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Does behavior depend on one’s culture and gender?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Culture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</p:txBody>
      </p:sp>
      <p:pic>
        <p:nvPicPr>
          <p:cNvPr id="153604" name="Picture 2" descr="C:\Users\KKorek\Documents\ABCFiles\2013 Myers AP 2e\Images\Total Images\MyAP2e_48UN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79" y="4183231"/>
            <a:ext cx="36576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069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4"/>
          <p:cNvSpPr>
            <a:spLocks noGrp="1"/>
          </p:cNvSpPr>
          <p:nvPr>
            <p:ph type="title"/>
          </p:nvPr>
        </p:nvSpPr>
        <p:spPr>
          <a:xfrm>
            <a:off x="502920" y="124610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Ethics in Research</a:t>
            </a:r>
          </a:p>
        </p:txBody>
      </p:sp>
      <p:sp>
        <p:nvSpPr>
          <p:cNvPr id="155651" name="Content Placeholder 2"/>
          <p:cNvSpPr txBox="1">
            <a:spLocks/>
          </p:cNvSpPr>
          <p:nvPr/>
        </p:nvSpPr>
        <p:spPr bwMode="auto">
          <a:xfrm>
            <a:off x="502920" y="1454973"/>
            <a:ext cx="8839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Ethics in animal research</a:t>
            </a:r>
          </a:p>
          <a:p>
            <a:pPr lvl="1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Reasons for using animals in research</a:t>
            </a:r>
          </a:p>
          <a:p>
            <a:pPr lvl="1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Safeguards for animal use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5652" name="Picture 2" descr="C:\Users\KKorek\Documents\ABCFiles\2013 Myers AP 2e\Images\Total Images\MyAP2e_8UN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60" y="3553620"/>
            <a:ext cx="4617720" cy="290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12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4"/>
          <p:cNvSpPr>
            <a:spLocks noGrp="1"/>
          </p:cNvSpPr>
          <p:nvPr>
            <p:ph type="title"/>
          </p:nvPr>
        </p:nvSpPr>
        <p:spPr>
          <a:xfrm>
            <a:off x="641873" y="221428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Ethics in Research</a:t>
            </a:r>
          </a:p>
        </p:txBody>
      </p:sp>
      <p:sp>
        <p:nvSpPr>
          <p:cNvPr id="156675" name="Content Placeholder 2"/>
          <p:cNvSpPr txBox="1">
            <a:spLocks/>
          </p:cNvSpPr>
          <p:nvPr/>
        </p:nvSpPr>
        <p:spPr bwMode="auto">
          <a:xfrm>
            <a:off x="1152862" y="1363533"/>
            <a:ext cx="6689464" cy="459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Ethics in human research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Informed consent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Protect from harm and               discomfort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Maintain confidentiality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Debriefing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8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243840" y="107578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700" b="1" dirty="0">
                <a:latin typeface="Arial" panose="020B0604020202020204" pitchFamily="34" charset="0"/>
                <a:cs typeface="Arial" panose="020B0604020202020204" pitchFamily="34" charset="0"/>
              </a:rPr>
              <a:t>The Scientific Attitude: Curious, Skeptical and Humble</a:t>
            </a:r>
          </a:p>
        </p:txBody>
      </p:sp>
      <p:sp>
        <p:nvSpPr>
          <p:cNvPr id="27651" name="Content Placeholder 2"/>
          <p:cNvSpPr txBox="1">
            <a:spLocks/>
          </p:cNvSpPr>
          <p:nvPr/>
        </p:nvSpPr>
        <p:spPr bwMode="auto">
          <a:xfrm>
            <a:off x="934122" y="1737941"/>
            <a:ext cx="68651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Three main components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Curious eagerness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Skeptically scrutinize competing ideas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Open-minded humility before nature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Hindsight bias, overconfidence and our tendency to perceive patters in random events often lead us to overestimate our intuition.</a:t>
            </a:r>
          </a:p>
        </p:txBody>
      </p:sp>
    </p:spTree>
    <p:extLst>
      <p:ext uri="{BB962C8B-B14F-4D97-AF65-F5344CB8AC3E}">
        <p14:creationId xmlns:p14="http://schemas.microsoft.com/office/powerpoint/2010/main" val="131348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4"/>
          <p:cNvSpPr>
            <a:spLocks noGrp="1"/>
          </p:cNvSpPr>
          <p:nvPr>
            <p:ph type="title"/>
          </p:nvPr>
        </p:nvSpPr>
        <p:spPr>
          <a:xfrm>
            <a:off x="491266" y="146125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</a:p>
        </p:txBody>
      </p:sp>
      <p:sp>
        <p:nvSpPr>
          <p:cNvPr id="29699" name="Content Placeholder 2"/>
          <p:cNvSpPr txBox="1">
            <a:spLocks/>
          </p:cNvSpPr>
          <p:nvPr/>
        </p:nvSpPr>
        <p:spPr bwMode="auto">
          <a:xfrm>
            <a:off x="378311" y="11161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Critical Thinking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“Smart thinking”</a:t>
            </a: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Elements</a:t>
            </a:r>
          </a:p>
          <a:p>
            <a:pPr lvl="2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Examines assumptions</a:t>
            </a:r>
          </a:p>
          <a:p>
            <a:pPr lvl="2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Assesses the source</a:t>
            </a:r>
          </a:p>
          <a:p>
            <a:pPr lvl="2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Discerns hidden values</a:t>
            </a:r>
          </a:p>
          <a:p>
            <a:pPr lvl="2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Confirms evidence</a:t>
            </a:r>
          </a:p>
          <a:p>
            <a:pPr lvl="2" eaLnBrk="1" hangingPunct="1"/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Assesses conclusions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0" name="Picture 2" descr="C:\Users\KKorek\Documents\ABCFiles\2013 Myers AP 2e\Images\Total Images\MyAP2e_4UN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59" y="2231315"/>
            <a:ext cx="2246606" cy="328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678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99" y="1117002"/>
            <a:ext cx="7777550" cy="304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89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>
          <a:xfrm>
            <a:off x="555811" y="161365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The Scientific Method</a:t>
            </a:r>
          </a:p>
        </p:txBody>
      </p:sp>
      <p:sp>
        <p:nvSpPr>
          <p:cNvPr id="33795" name="Content Placeholder 2"/>
          <p:cNvSpPr txBox="1">
            <a:spLocks/>
          </p:cNvSpPr>
          <p:nvPr/>
        </p:nvSpPr>
        <p:spPr bwMode="auto">
          <a:xfrm>
            <a:off x="851647" y="1255956"/>
            <a:ext cx="721658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Theory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“mere hunch”</a:t>
            </a: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Hypothesis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 be confirmed or refuted</a:t>
            </a: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Operational Definition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  <a:hlinkClick r:id="" action="ppaction://noaction"/>
              </a:rPr>
              <a:t>Replication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(repeat)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2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372931" y="103094"/>
            <a:ext cx="9144000" cy="1630363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The Scientific Method</a:t>
            </a:r>
          </a:p>
        </p:txBody>
      </p:sp>
      <p:sp>
        <p:nvSpPr>
          <p:cNvPr id="38915" name="Content Placeholder 2"/>
          <p:cNvSpPr txBox="1">
            <a:spLocks/>
          </p:cNvSpPr>
          <p:nvPr/>
        </p:nvSpPr>
        <p:spPr bwMode="auto">
          <a:xfrm>
            <a:off x="1021977" y="1335743"/>
            <a:ext cx="5540188" cy="451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good theory is useful if it:</a:t>
            </a:r>
          </a:p>
          <a:p>
            <a:pPr lvl="1" eaLnBrk="1" hangingPunct="1"/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Effectively organizes a range of self-reports and observations</a:t>
            </a:r>
          </a:p>
          <a:p>
            <a:pPr lvl="1" eaLnBrk="1" hangingPunct="1"/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Leads to clear hypotheses (predictions) that anyone can use to check the theory</a:t>
            </a:r>
          </a:p>
          <a:p>
            <a:pPr lvl="1" eaLnBrk="1" hangingPunct="1"/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Often stimulates research that leads to a revised theory which better predicts what we know</a:t>
            </a:r>
          </a:p>
        </p:txBody>
      </p:sp>
    </p:spTree>
    <p:extLst>
      <p:ext uri="{BB962C8B-B14F-4D97-AF65-F5344CB8AC3E}">
        <p14:creationId xmlns:p14="http://schemas.microsoft.com/office/powerpoint/2010/main" val="1183988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1424</TotalTime>
  <Words>773</Words>
  <Application>Microsoft Office PowerPoint</Application>
  <PresentationFormat>Widescreen</PresentationFormat>
  <Paragraphs>166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Century Gothic</vt:lpstr>
      <vt:lpstr>Palatino Linotype</vt:lpstr>
      <vt:lpstr>Wingdings</vt:lpstr>
      <vt:lpstr>Wingdings 3</vt:lpstr>
      <vt:lpstr>Ion</vt:lpstr>
      <vt:lpstr>Unit 2: Research Methods</vt:lpstr>
      <vt:lpstr>Module 04: The Need for Psychological Science</vt:lpstr>
      <vt:lpstr>PowerPoint Presentation</vt:lpstr>
      <vt:lpstr>Errors of Common Sense</vt:lpstr>
      <vt:lpstr>The Scientific Attitude: Curious, Skeptical and Humble</vt:lpstr>
      <vt:lpstr>Critical Thinking</vt:lpstr>
      <vt:lpstr>PowerPoint Presentation</vt:lpstr>
      <vt:lpstr>The Scientific Method</vt:lpstr>
      <vt:lpstr>The Scientific Method</vt:lpstr>
      <vt:lpstr>Description</vt:lpstr>
      <vt:lpstr>Description The Case Study</vt:lpstr>
      <vt:lpstr>Description Naturalistic Observation</vt:lpstr>
      <vt:lpstr>Description The Survey</vt:lpstr>
      <vt:lpstr>Survey</vt:lpstr>
      <vt:lpstr>Description The Survey</vt:lpstr>
      <vt:lpstr>PowerPoint Presentation</vt:lpstr>
      <vt:lpstr>Correlation</vt:lpstr>
      <vt:lpstr>PowerPoint Presentation</vt:lpstr>
      <vt:lpstr>PowerPoint Presentation</vt:lpstr>
      <vt:lpstr>PowerPoint Presentation</vt:lpstr>
      <vt:lpstr>PowerPoint Presentation</vt:lpstr>
      <vt:lpstr>Correlation Correlation and Causation</vt:lpstr>
      <vt:lpstr>PowerPoint Presentation</vt:lpstr>
      <vt:lpstr>Correlation Illusory Correlations</vt:lpstr>
      <vt:lpstr>Experimentation</vt:lpstr>
      <vt:lpstr>Experimentation</vt:lpstr>
      <vt:lpstr>Experimentation</vt:lpstr>
      <vt:lpstr>Experimentation</vt:lpstr>
      <vt:lpstr>Experimentation Independent and Dependent Variables</vt:lpstr>
      <vt:lpstr>PowerPoint Presentation</vt:lpstr>
      <vt:lpstr>Next Zoom Meeting</vt:lpstr>
      <vt:lpstr>PowerPoint Presentation</vt:lpstr>
      <vt:lpstr>The Need for Statistics</vt:lpstr>
      <vt:lpstr>Descriptive Statistics</vt:lpstr>
      <vt:lpstr>Descriptive Statistics Measures of Central Tendency</vt:lpstr>
      <vt:lpstr>Descriptive Statistics Measures of Variability</vt:lpstr>
      <vt:lpstr>PowerPoint Presentation</vt:lpstr>
      <vt:lpstr>Descriptive Statistics Measures of Variability</vt:lpstr>
      <vt:lpstr>Descriptive Statistics Measures of Variability</vt:lpstr>
      <vt:lpstr>Inferential Statistics</vt:lpstr>
      <vt:lpstr>Inferential Statistics When Is an Observed Difference Reliable?</vt:lpstr>
      <vt:lpstr>Inferential Statistics When Is a Difference Significant?</vt:lpstr>
      <vt:lpstr>PowerPoint Presentation</vt:lpstr>
      <vt:lpstr>Psychology Applied</vt:lpstr>
      <vt:lpstr>Ethics in Research</vt:lpstr>
      <vt:lpstr>Ethics in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Hart-McConnell</dc:creator>
  <cp:lastModifiedBy>Diana Hart-McConnell</cp:lastModifiedBy>
  <cp:revision>10</cp:revision>
  <dcterms:created xsi:type="dcterms:W3CDTF">2016-08-26T05:27:09Z</dcterms:created>
  <dcterms:modified xsi:type="dcterms:W3CDTF">2020-04-14T18:14:05Z</dcterms:modified>
</cp:coreProperties>
</file>