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391A25-BC7A-4A20-87B4-DBB79CFD59BB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E83785-FFDE-4FB8-AFAE-0A2F9C702D7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Poetry 10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Ode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poem expressing lofty emotions – express and event or are addressed to nature or to a person, place, or thing.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Ballad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narrative poem that tells a story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epic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long poem that is often about a heroic character. The Iliad and the Odyssey are examples of epics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repetition of consonant </a:t>
            </a:r>
            <a:r>
              <a:rPr lang="en-US" dirty="0" smtClean="0"/>
              <a:t>sounds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“From forth the fatal loins of these two foes; A pair of star-</a:t>
            </a:r>
            <a:r>
              <a:rPr lang="en-US" dirty="0" err="1"/>
              <a:t>cross’d</a:t>
            </a:r>
            <a:r>
              <a:rPr lang="en-US" dirty="0"/>
              <a:t> lovers take their life.” (From the prologue to Act 1. This is an example of alliteration with the “f” and “l.”)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repeated vowel </a:t>
            </a:r>
            <a:r>
              <a:rPr lang="en-US" dirty="0" smtClean="0"/>
              <a:t>sounds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"Those images that yet</a:t>
            </a:r>
            <a:br>
              <a:rPr lang="en-US" dirty="0"/>
            </a:br>
            <a:r>
              <a:rPr lang="en-US" dirty="0"/>
              <a:t>Fresh images beget,</a:t>
            </a:r>
            <a:br>
              <a:rPr lang="en-US" dirty="0"/>
            </a:br>
            <a:r>
              <a:rPr lang="en-US" dirty="0"/>
              <a:t>That dolphin-torn, that gong-tormented sea."</a:t>
            </a:r>
            <a:br>
              <a:rPr lang="en-US" dirty="0"/>
            </a:br>
            <a:r>
              <a:rPr lang="en-US" dirty="0"/>
              <a:t>(W.B. Yeats, "Byzantium</a:t>
            </a:r>
            <a:r>
              <a:rPr lang="en-US" dirty="0" smtClean="0"/>
              <a:t>")</a:t>
            </a:r>
          </a:p>
          <a:p>
            <a:pPr lvl="1"/>
            <a:r>
              <a:rPr lang="en-US" dirty="0"/>
              <a:t>"Flash with a rash </a:t>
            </a:r>
            <a:r>
              <a:rPr lang="en-US" dirty="0" err="1"/>
              <a:t>gimme</a:t>
            </a:r>
            <a:r>
              <a:rPr lang="en-US" dirty="0"/>
              <a:t> my cash </a:t>
            </a:r>
            <a:r>
              <a:rPr lang="en-US" dirty="0" err="1"/>
              <a:t>flickin</a:t>
            </a:r>
            <a:r>
              <a:rPr lang="en-US" dirty="0"/>
              <a:t>' my ash</a:t>
            </a:r>
            <a:br>
              <a:rPr lang="en-US" dirty="0"/>
            </a:br>
            <a:r>
              <a:rPr lang="en-US" dirty="0" err="1"/>
              <a:t>Runnin</a:t>
            </a:r>
            <a:r>
              <a:rPr lang="en-US" dirty="0"/>
              <a:t> with my money, son, go out with a blast."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Busta</a:t>
            </a:r>
            <a:r>
              <a:rPr lang="en-US" dirty="0"/>
              <a:t> Rhymes, "</a:t>
            </a:r>
            <a:r>
              <a:rPr lang="en-US" dirty="0" err="1"/>
              <a:t>Gimme</a:t>
            </a:r>
            <a:r>
              <a:rPr lang="en-US" dirty="0"/>
              <a:t> Some More," 1998)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Onomatopoeia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that suggest the sound of the thing they describe (buzz, pop, bang, hum)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repetition of the same sounds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comparison between two things using like or as: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Apostrophe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figure of speech addressed to someone who is dead or absent, or to an inanimate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"Milton! thou </a:t>
            </a:r>
            <a:r>
              <a:rPr lang="en-US" dirty="0" err="1"/>
              <a:t>should'st</a:t>
            </a:r>
            <a:r>
              <a:rPr lang="en-US" dirty="0"/>
              <a:t> be living at this hour: </a:t>
            </a:r>
            <a:br>
              <a:rPr lang="en-US" dirty="0"/>
            </a:br>
            <a:r>
              <a:rPr lang="en-US" dirty="0"/>
              <a:t>England hath need of thee . . .." </a:t>
            </a:r>
            <a:br>
              <a:rPr lang="en-US" dirty="0"/>
            </a:br>
            <a:r>
              <a:rPr lang="en-US" dirty="0"/>
              <a:t>(William Wordsworth, "London, 1802") </a:t>
            </a:r>
            <a:endParaRPr lang="en-US" dirty="0" smtClean="0"/>
          </a:p>
          <a:p>
            <a:pPr lvl="1"/>
            <a:r>
              <a:rPr lang="en-US" dirty="0"/>
              <a:t>"Blue Moon, you saw me standing alone </a:t>
            </a:r>
            <a:br>
              <a:rPr lang="en-US" dirty="0"/>
            </a:br>
            <a:r>
              <a:rPr lang="en-US" dirty="0"/>
              <a:t>Without a dream in my heart </a:t>
            </a:r>
            <a:br>
              <a:rPr lang="en-US" dirty="0"/>
            </a:br>
            <a:r>
              <a:rPr lang="en-US" dirty="0"/>
              <a:t>Without a love of my own. </a:t>
            </a:r>
            <a:br>
              <a:rPr lang="en-US" dirty="0"/>
            </a:br>
            <a:r>
              <a:rPr lang="en-US" dirty="0"/>
              <a:t>(Lorenz Hart, "Blue Moon")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Metonymy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figure of speech that uses an attribute of a thing or something associated with the thing to stand for the thing </a:t>
            </a:r>
            <a:r>
              <a:rPr lang="en-US" dirty="0" smtClean="0"/>
              <a:t>itself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"The pen is mightier than the sword,"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 of writing that presents vivid experiences, ideas, or emotions by appealing to the imagination of the reader. Poems produce their effect through the use of images, sound, and rhythm.</a:t>
            </a:r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Synecdoche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metonymy except that a part of something is used to stand for the whole thing (many hands make light work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At the Olympics, you will hear that </a:t>
            </a:r>
            <a:r>
              <a:rPr lang="en-US" dirty="0" smtClean="0"/>
              <a:t>Canada won </a:t>
            </a:r>
            <a:r>
              <a:rPr lang="en-US" dirty="0"/>
              <a:t>a gold medal in an event. That actually means a </a:t>
            </a:r>
            <a:r>
              <a:rPr lang="en-US" i="1" dirty="0"/>
              <a:t>team</a:t>
            </a:r>
            <a:r>
              <a:rPr lang="en-US" dirty="0"/>
              <a:t> from </a:t>
            </a:r>
            <a:r>
              <a:rPr lang="en-US" dirty="0" smtClean="0"/>
              <a:t>Canada, </a:t>
            </a:r>
            <a:r>
              <a:rPr lang="en-US" dirty="0"/>
              <a:t>not the country as a whole.  </a:t>
            </a:r>
            <a:endParaRPr lang="en-US" dirty="0" smtClean="0"/>
          </a:p>
          <a:p>
            <a:pPr lvl="1"/>
            <a:r>
              <a:rPr lang="en-US" dirty="0"/>
              <a:t>If “the world” is not treating you well, that would not be the entire world but just a part of it that you've encountered.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attribution of human characteristics to non-human things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en-US" dirty="0"/>
              <a:t>– use of one thing to represent something else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stands for something else, especially for something abstract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indirect </a:t>
            </a:r>
            <a:r>
              <a:rPr lang="en-US" dirty="0" smtClean="0"/>
              <a:t>reference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“I </a:t>
            </a:r>
            <a:r>
              <a:rPr lang="en-US" dirty="0"/>
              <a:t>was surprised his nose was not growing like Pinocchio’s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“When she lost her job, she acted like a Scrooge, and refused to buy anything that wasn’t necessary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“He was a real Romeo with the ladies.”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Lyric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poem expressing personal thoughts and feelings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rhythm of the poem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– unit of rhythm</a:t>
            </a:r>
          </a:p>
          <a:p>
            <a:pPr lvl="0"/>
            <a:r>
              <a:rPr lang="en-US" dirty="0"/>
              <a:t>iambic foot: unstressed, stressed (to</a:t>
            </a:r>
            <a:r>
              <a:rPr lang="en-US" b="1" dirty="0"/>
              <a:t>day</a:t>
            </a:r>
            <a:r>
              <a:rPr lang="en-US" dirty="0"/>
              <a:t>, ab</a:t>
            </a:r>
            <a:r>
              <a:rPr lang="en-US" b="1" dirty="0"/>
              <a:t>stain</a:t>
            </a:r>
            <a:r>
              <a:rPr lang="en-US" dirty="0"/>
              <a:t>, the </a:t>
            </a:r>
            <a:r>
              <a:rPr lang="en-US" b="1" dirty="0"/>
              <a:t>right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trochaic foot: stressed, unstressed (</a:t>
            </a:r>
            <a:r>
              <a:rPr lang="en-US" b="1" dirty="0"/>
              <a:t>count</a:t>
            </a:r>
            <a:r>
              <a:rPr lang="en-US" dirty="0"/>
              <a:t>er, </a:t>
            </a:r>
            <a:r>
              <a:rPr lang="en-US" b="1" dirty="0"/>
              <a:t>chem</a:t>
            </a:r>
            <a:r>
              <a:rPr lang="en-US" dirty="0"/>
              <a:t>ist, </a:t>
            </a:r>
            <a:r>
              <a:rPr lang="en-US" b="1" dirty="0"/>
              <a:t>once</a:t>
            </a:r>
            <a:r>
              <a:rPr lang="en-US" dirty="0"/>
              <a:t> up</a:t>
            </a:r>
            <a:r>
              <a:rPr lang="en-US" b="1" dirty="0"/>
              <a:t>on</a:t>
            </a:r>
            <a:r>
              <a:rPr lang="en-US" dirty="0"/>
              <a:t> a </a:t>
            </a:r>
            <a:r>
              <a:rPr lang="en-US" b="1" dirty="0"/>
              <a:t>mid</a:t>
            </a:r>
            <a:r>
              <a:rPr lang="en-US" dirty="0"/>
              <a:t>night)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Kinds of Poems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Sonnets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lyric poems fourteen lines long usually in iambic pentameter</a:t>
            </a:r>
          </a:p>
          <a:p>
            <a:pPr lvl="0"/>
            <a:r>
              <a:rPr lang="en-US" dirty="0"/>
              <a:t>Shakespearean sonnet consists of three quatrains (four-line stanzas) and a couplet (two lines) to a strict end-rhyme scheme (</a:t>
            </a:r>
            <a:r>
              <a:rPr lang="en-US" dirty="0" err="1"/>
              <a:t>abab</a:t>
            </a:r>
            <a:r>
              <a:rPr lang="en-US" dirty="0"/>
              <a:t> </a:t>
            </a:r>
            <a:r>
              <a:rPr lang="en-US" dirty="0" err="1"/>
              <a:t>cdcd</a:t>
            </a:r>
            <a:r>
              <a:rPr lang="en-US" dirty="0"/>
              <a:t> </a:t>
            </a:r>
            <a:r>
              <a:rPr lang="en-US" dirty="0" err="1"/>
              <a:t>efef</a:t>
            </a:r>
            <a:r>
              <a:rPr lang="en-US" dirty="0"/>
              <a:t> </a:t>
            </a:r>
            <a:r>
              <a:rPr lang="en-US" dirty="0" err="1"/>
              <a:t>gg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447</Words>
  <Application>Microsoft Office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Poetry 10 Terms</vt:lpstr>
      <vt:lpstr>Poem</vt:lpstr>
      <vt:lpstr>Symbol</vt:lpstr>
      <vt:lpstr>Allusion</vt:lpstr>
      <vt:lpstr>Lyric</vt:lpstr>
      <vt:lpstr>Meter</vt:lpstr>
      <vt:lpstr>Foot</vt:lpstr>
      <vt:lpstr>Kinds of Poems </vt:lpstr>
      <vt:lpstr>Sonnets </vt:lpstr>
      <vt:lpstr>Ode </vt:lpstr>
      <vt:lpstr>Ballad  </vt:lpstr>
      <vt:lpstr>epic </vt:lpstr>
      <vt:lpstr>Alliteration</vt:lpstr>
      <vt:lpstr>Assonance </vt:lpstr>
      <vt:lpstr>Onomatopoeia</vt:lpstr>
      <vt:lpstr>Rhyme </vt:lpstr>
      <vt:lpstr>Simile</vt:lpstr>
      <vt:lpstr>Apostrophe </vt:lpstr>
      <vt:lpstr>Metonymy</vt:lpstr>
      <vt:lpstr>Synecdoche</vt:lpstr>
      <vt:lpstr>Personification</vt:lpstr>
      <vt:lpstr>Symbolism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SD23</dc:creator>
  <cp:lastModifiedBy>teacher</cp:lastModifiedBy>
  <cp:revision>4</cp:revision>
  <dcterms:created xsi:type="dcterms:W3CDTF">2008-10-17T19:33:55Z</dcterms:created>
  <dcterms:modified xsi:type="dcterms:W3CDTF">2012-10-04T16:49:19Z</dcterms:modified>
</cp:coreProperties>
</file>