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66" r:id="rId2"/>
    <p:sldId id="518" r:id="rId3"/>
    <p:sldId id="744" r:id="rId4"/>
    <p:sldId id="564" r:id="rId5"/>
    <p:sldId id="682" r:id="rId6"/>
    <p:sldId id="683" r:id="rId7"/>
    <p:sldId id="745" r:id="rId8"/>
    <p:sldId id="684" r:id="rId9"/>
    <p:sldId id="805" r:id="rId10"/>
    <p:sldId id="519" r:id="rId11"/>
    <p:sldId id="685" r:id="rId12"/>
    <p:sldId id="701" r:id="rId13"/>
    <p:sldId id="702" r:id="rId14"/>
    <p:sldId id="686" r:id="rId15"/>
    <p:sldId id="748" r:id="rId16"/>
    <p:sldId id="752" r:id="rId17"/>
    <p:sldId id="706" r:id="rId18"/>
    <p:sldId id="707" r:id="rId19"/>
    <p:sldId id="708" r:id="rId20"/>
    <p:sldId id="709" r:id="rId21"/>
    <p:sldId id="753" r:id="rId22"/>
    <p:sldId id="704" r:id="rId23"/>
    <p:sldId id="687" r:id="rId24"/>
    <p:sldId id="746" r:id="rId25"/>
    <p:sldId id="710" r:id="rId26"/>
    <p:sldId id="759" r:id="rId27"/>
    <p:sldId id="711" r:id="rId28"/>
    <p:sldId id="712" r:id="rId29"/>
    <p:sldId id="806" r:id="rId30"/>
    <p:sldId id="713" r:id="rId31"/>
    <p:sldId id="714" r:id="rId32"/>
    <p:sldId id="688" r:id="rId33"/>
    <p:sldId id="718" r:id="rId34"/>
    <p:sldId id="720" r:id="rId35"/>
    <p:sldId id="721" r:id="rId36"/>
    <p:sldId id="760" r:id="rId37"/>
    <p:sldId id="320" r:id="rId38"/>
    <p:sldId id="807" r:id="rId39"/>
    <p:sldId id="767" r:id="rId40"/>
    <p:sldId id="808" r:id="rId41"/>
    <p:sldId id="690" r:id="rId42"/>
    <p:sldId id="520" r:id="rId43"/>
    <p:sldId id="691" r:id="rId44"/>
    <p:sldId id="727" r:id="rId45"/>
    <p:sldId id="692" r:id="rId46"/>
    <p:sldId id="728" r:id="rId47"/>
    <p:sldId id="809" r:id="rId48"/>
    <p:sldId id="811" r:id="rId49"/>
    <p:sldId id="810" r:id="rId50"/>
    <p:sldId id="812" r:id="rId51"/>
    <p:sldId id="769" r:id="rId52"/>
    <p:sldId id="693" r:id="rId53"/>
    <p:sldId id="694" r:id="rId54"/>
    <p:sldId id="521" r:id="rId55"/>
    <p:sldId id="813" r:id="rId56"/>
    <p:sldId id="695" r:id="rId57"/>
    <p:sldId id="696" r:id="rId58"/>
    <p:sldId id="739" r:id="rId59"/>
    <p:sldId id="697" r:id="rId60"/>
    <p:sldId id="741" r:id="rId61"/>
    <p:sldId id="742" r:id="rId62"/>
    <p:sldId id="793" r:id="rId63"/>
    <p:sldId id="522" r:id="rId64"/>
    <p:sldId id="698" r:id="rId65"/>
    <p:sldId id="780" r:id="rId66"/>
    <p:sldId id="563" r:id="rId67"/>
    <p:sldId id="804" r:id="rId68"/>
    <p:sldId id="612" r:id="rId69"/>
    <p:sldId id="613" r:id="rId70"/>
    <p:sldId id="565" r:id="rId71"/>
    <p:sldId id="566" r:id="rId72"/>
    <p:sldId id="567" r:id="rId73"/>
    <p:sldId id="568" r:id="rId74"/>
    <p:sldId id="569" r:id="rId75"/>
    <p:sldId id="570" r:id="rId76"/>
    <p:sldId id="614" r:id="rId77"/>
    <p:sldId id="615" r:id="rId78"/>
    <p:sldId id="616" r:id="rId79"/>
    <p:sldId id="617" r:id="rId80"/>
    <p:sldId id="618" r:id="rId81"/>
    <p:sldId id="619" r:id="rId82"/>
    <p:sldId id="620" r:id="rId83"/>
    <p:sldId id="621" r:id="rId84"/>
    <p:sldId id="622" r:id="rId85"/>
    <p:sldId id="623" r:id="rId86"/>
    <p:sldId id="624" r:id="rId87"/>
    <p:sldId id="625" r:id="rId88"/>
    <p:sldId id="571" r:id="rId89"/>
    <p:sldId id="626" r:id="rId90"/>
    <p:sldId id="627" r:id="rId91"/>
    <p:sldId id="628" r:id="rId92"/>
    <p:sldId id="629" r:id="rId93"/>
    <p:sldId id="630" r:id="rId94"/>
    <p:sldId id="631" r:id="rId95"/>
    <p:sldId id="632" r:id="rId96"/>
    <p:sldId id="633" r:id="rId97"/>
    <p:sldId id="634" r:id="rId98"/>
    <p:sldId id="572" r:id="rId99"/>
    <p:sldId id="635" r:id="rId100"/>
    <p:sldId id="636" r:id="rId101"/>
    <p:sldId id="678" r:id="rId102"/>
    <p:sldId id="679" r:id="rId103"/>
    <p:sldId id="637" r:id="rId104"/>
    <p:sldId id="638" r:id="rId105"/>
    <p:sldId id="639" r:id="rId106"/>
    <p:sldId id="579" r:id="rId107"/>
    <p:sldId id="580" r:id="rId108"/>
    <p:sldId id="641" r:id="rId109"/>
    <p:sldId id="642" r:id="rId110"/>
    <p:sldId id="643" r:id="rId111"/>
    <p:sldId id="644" r:id="rId112"/>
    <p:sldId id="645" r:id="rId113"/>
    <p:sldId id="646" r:id="rId114"/>
    <p:sldId id="647" r:id="rId115"/>
    <p:sldId id="584" r:id="rId116"/>
    <p:sldId id="651" r:id="rId117"/>
    <p:sldId id="652" r:id="rId118"/>
    <p:sldId id="653" r:id="rId119"/>
    <p:sldId id="654" r:id="rId120"/>
    <p:sldId id="655" r:id="rId121"/>
  </p:sldIdLst>
  <p:sldSz cx="9144000" cy="6858000" type="screen4x3"/>
  <p:notesSz cx="6858000" cy="9144000"/>
  <p:custDataLst>
    <p:tags r:id="rId12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7F6"/>
    <a:srgbClr val="F3F6FB"/>
    <a:srgbClr val="F7994B"/>
    <a:srgbClr val="FCDBC0"/>
    <a:srgbClr val="FDE4CF"/>
    <a:srgbClr val="FBC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470" autoAdjust="0"/>
  </p:normalViewPr>
  <p:slideViewPr>
    <p:cSldViewPr>
      <p:cViewPr varScale="1">
        <p:scale>
          <a:sx n="74" d="100"/>
          <a:sy n="74" d="100"/>
        </p:scale>
        <p:origin x="4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BF5BB35-6DE7-4E75-BBDE-AA733E2442CA}" type="datetimeFigureOut">
              <a:rPr lang="en-US"/>
              <a:pPr>
                <a:defRPr/>
              </a:pPr>
              <a:t>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2038AF1-6B59-4D04-BAF5-52DF5E433330}" type="slidenum">
              <a:rPr lang="en-US"/>
              <a:pPr>
                <a:defRPr/>
              </a:pPr>
              <a:t>‹#›</a:t>
            </a:fld>
            <a:endParaRPr lang="en-US"/>
          </a:p>
        </p:txBody>
      </p:sp>
    </p:spTree>
    <p:extLst>
      <p:ext uri="{BB962C8B-B14F-4D97-AF65-F5344CB8AC3E}">
        <p14:creationId xmlns:p14="http://schemas.microsoft.com/office/powerpoint/2010/main" val="3843777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2038AF1-6B59-4D04-BAF5-52DF5E433330}" type="slidenum">
              <a:rPr lang="en-US" smtClean="0"/>
              <a:pPr>
                <a:defRPr/>
              </a:pPr>
              <a:t>47</a:t>
            </a:fld>
            <a:endParaRPr lang="en-US"/>
          </a:p>
        </p:txBody>
      </p:sp>
    </p:spTree>
    <p:extLst>
      <p:ext uri="{BB962C8B-B14F-4D97-AF65-F5344CB8AC3E}">
        <p14:creationId xmlns:p14="http://schemas.microsoft.com/office/powerpoint/2010/main" val="78134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2038AF1-6B59-4D04-BAF5-52DF5E433330}" type="slidenum">
              <a:rPr lang="en-US" smtClean="0"/>
              <a:pPr>
                <a:defRPr/>
              </a:pPr>
              <a:t>54</a:t>
            </a:fld>
            <a:endParaRPr lang="en-US"/>
          </a:p>
        </p:txBody>
      </p:sp>
    </p:spTree>
    <p:extLst>
      <p:ext uri="{BB962C8B-B14F-4D97-AF65-F5344CB8AC3E}">
        <p14:creationId xmlns:p14="http://schemas.microsoft.com/office/powerpoint/2010/main" val="10120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fld id="{A39A2BFE-BEA4-4D74-8C91-C8F0FC18FE25}" type="datetimeFigureOut">
              <a:rPr lang="en-US" smtClean="0"/>
              <a:pPr>
                <a:defRPr/>
              </a:pPr>
              <a:t>2/16/2016</a:t>
            </a:fld>
            <a:endParaRPr lang="en-US"/>
          </a:p>
        </p:txBody>
      </p:sp>
      <p:sp>
        <p:nvSpPr>
          <p:cNvPr id="16" name="Slide Number Placeholder 15"/>
          <p:cNvSpPr>
            <a:spLocks noGrp="1"/>
          </p:cNvSpPr>
          <p:nvPr>
            <p:ph type="sldNum" sz="quarter" idx="11"/>
          </p:nvPr>
        </p:nvSpPr>
        <p:spPr/>
        <p:txBody>
          <a:bodyPr/>
          <a:lstStyle/>
          <a:p>
            <a:pPr>
              <a:defRPr/>
            </a:pPr>
            <a:fld id="{713D21BC-B648-4AD3-A8DD-C949C0558F98}"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786DEB1-42DE-4487-B0D5-0C1A22176958}" type="datetimeFigureOut">
              <a:rPr lang="en-US" smtClean="0"/>
              <a:pPr>
                <a:defRPr/>
              </a:pPr>
              <a:t>2/16/2016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D158C7-7C03-4C24-9454-F98DE85B0F9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D1E3B52-8F4C-495E-9AA1-8BAA77F029D7}" type="datetimeFigureOut">
              <a:rPr lang="en-US" smtClean="0"/>
              <a:pPr>
                <a:defRPr/>
              </a:pPr>
              <a:t>2/16/2016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75C40A-86C2-4535-AA54-CB61AEE06CCB}"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a:defRPr/>
            </a:pPr>
            <a:fld id="{DB9ABBC5-64F3-4F59-8D9C-67A9B7C972A0}" type="datetimeFigureOut">
              <a:rPr lang="en-US" smtClean="0"/>
              <a:pPr>
                <a:defRPr/>
              </a:pPr>
              <a:t>2/16/2016</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088F9674-705A-44F0-84AE-342B79608478}"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B56B72-E225-4C09-BEDD-C9762CB12843}" type="datetimeFigureOut">
              <a:rPr lang="en-US" smtClean="0"/>
              <a:pPr>
                <a:defRPr/>
              </a:pPr>
              <a:t>2/16/2016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2FD3CA0-D038-49C6-9504-239C762311F3}"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BA8E0354-EDDB-440F-930C-AE06D66C1A3A}" type="datetimeFigureOut">
              <a:rPr lang="en-US" smtClean="0"/>
              <a:pPr>
                <a:defRPr/>
              </a:pPr>
              <a:t>2/16/2016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B8CD67-4661-486C-BFE5-A2473D6FF1C6}"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513595FD-5BA0-48B6-A4FF-938A20E9270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fld id="{E93ECDDB-3E93-4C20-A0C1-4EBBAC3850A4}" type="datetimeFigureOut">
              <a:rPr lang="en-US" smtClean="0"/>
              <a:pPr>
                <a:defRPr/>
              </a:pPr>
              <a:t>2/16/2016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5C70B6B-DE7F-4D2E-8931-8BF9DE16A8B2}" type="datetimeFigureOut">
              <a:rPr lang="en-US" smtClean="0"/>
              <a:pPr>
                <a:defRPr/>
              </a:pPr>
              <a:t>2/16/2016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7B97E85-B2BF-4F2A-80B1-E1247117B63B}"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DE315ED-494C-45E7-A45A-72394407596D}" type="datetimeFigureOut">
              <a:rPr lang="en-US" smtClean="0"/>
              <a:pPr>
                <a:defRPr/>
              </a:pPr>
              <a:t>2/16/2016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FF8794D-E2BA-4C44-8F13-ED3312F9BEF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a:defRPr/>
            </a:pPr>
            <a:fld id="{10062BCD-38AC-4F5B-A18A-817C6AAB30EB}" type="datetimeFigureOut">
              <a:rPr lang="en-US" smtClean="0"/>
              <a:pPr>
                <a:defRPr/>
              </a:pPr>
              <a:t>2/16/2016</a:t>
            </a:fld>
            <a:endParaRPr lang="en-US"/>
          </a:p>
        </p:txBody>
      </p:sp>
      <p:sp>
        <p:nvSpPr>
          <p:cNvPr id="9" name="Slide Number Placeholder 8"/>
          <p:cNvSpPr>
            <a:spLocks noGrp="1"/>
          </p:cNvSpPr>
          <p:nvPr>
            <p:ph type="sldNum" sz="quarter" idx="15"/>
          </p:nvPr>
        </p:nvSpPr>
        <p:spPr/>
        <p:txBody>
          <a:bodyPr/>
          <a:lstStyle/>
          <a:p>
            <a:pPr>
              <a:defRPr/>
            </a:pPr>
            <a:fld id="{B068B060-2B42-450F-820C-FE815EBBA3FB}"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a:defRPr/>
            </a:pPr>
            <a:fld id="{08430FEF-5839-49AF-84CC-FC5547338922}" type="datetimeFigureOut">
              <a:rPr lang="en-US" smtClean="0"/>
              <a:pPr>
                <a:defRPr/>
              </a:pPr>
              <a:t>2/16/2016</a:t>
            </a:fld>
            <a:endParaRPr lang="en-US"/>
          </a:p>
        </p:txBody>
      </p:sp>
      <p:sp>
        <p:nvSpPr>
          <p:cNvPr id="9" name="Slide Number Placeholder 8"/>
          <p:cNvSpPr>
            <a:spLocks noGrp="1"/>
          </p:cNvSpPr>
          <p:nvPr>
            <p:ph type="sldNum" sz="quarter" idx="11"/>
          </p:nvPr>
        </p:nvSpPr>
        <p:spPr/>
        <p:txBody>
          <a:bodyPr/>
          <a:lstStyle/>
          <a:p>
            <a:pPr>
              <a:defRPr/>
            </a:pPr>
            <a:fld id="{80EDDF9C-C4E5-43AA-9B86-F6DCBEDDC91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DDC9A870-C9E6-4D58-B9F3-9D3BB3DF8D78}" type="datetimeFigureOut">
              <a:rPr lang="en-US" smtClean="0"/>
              <a:pPr>
                <a:defRPr/>
              </a:pPr>
              <a:t>2/16/2016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0878415-81B0-4552-96F8-9E32D763B752}" type="slidenum">
              <a:rPr lang="en-US" smtClean="0"/>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7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77.xml"/><Relationship Id="rId7" Type="http://schemas.openxmlformats.org/officeDocument/2006/relationships/image" Target="../media/image22.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slide" Target="slide79.xml"/><Relationship Id="rId4" Type="http://schemas.openxmlformats.org/officeDocument/2006/relationships/slide" Target="slide78.xml"/></Relationships>
</file>

<file path=ppt/slides/_rels/slide15.xml.rels><?xml version="1.0" encoding="UTF-8" standalone="yes"?>
<Relationships xmlns="http://schemas.openxmlformats.org/package/2006/relationships"><Relationship Id="rId3" Type="http://schemas.openxmlformats.org/officeDocument/2006/relationships/slide" Target="slide81.xml"/><Relationship Id="rId7" Type="http://schemas.openxmlformats.org/officeDocument/2006/relationships/image" Target="../media/image26.png"/><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hyperlink" Target="http://www.youtube.com/watch?v=ue8y-JVhjS0"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 Target="slide83.xml"/><Relationship Id="rId7" Type="http://schemas.openxmlformats.org/officeDocument/2006/relationships/image" Target="../media/image29.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youtube.com/watch?v=whT6w2jrWbA&amp;feature=relat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8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www.youtube.com/watch?v=OinqFgsIbh0&amp;feature=relat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gA04ew6Oi9M&amp;feature=related" TargetMode="External"/><Relationship Id="rId2" Type="http://schemas.openxmlformats.org/officeDocument/2006/relationships/slide" Target="slide8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 Target="slide10.xml"/><Relationship Id="rId7" Type="http://schemas.openxmlformats.org/officeDocument/2006/relationships/slide" Target="slide63.xml"/><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slide" Target="slide54.xml"/><Relationship Id="rId5" Type="http://schemas.openxmlformats.org/officeDocument/2006/relationships/slide" Target="slide42.xml"/><Relationship Id="rId4" Type="http://schemas.openxmlformats.org/officeDocument/2006/relationships/slide" Target="slide37.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zjJdcXA1KH8&amp;feature=related" TargetMode="External"/><Relationship Id="rId2" Type="http://schemas.openxmlformats.org/officeDocument/2006/relationships/slide" Target="slide8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8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 Target="slide91.xml"/><Relationship Id="rId7" Type="http://schemas.openxmlformats.org/officeDocument/2006/relationships/hyperlink" Target="http://www.youtube.com/watch?v=FCjlubLJcxk" TargetMode="External"/><Relationship Id="rId2" Type="http://schemas.openxmlformats.org/officeDocument/2006/relationships/slide" Target="slide9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www.youtube.com/watch?v=OrNBEhzjg8I" TargetMode="External"/><Relationship Id="rId4" Type="http://schemas.openxmlformats.org/officeDocument/2006/relationships/slide" Target="slide9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slide" Target="slide9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9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9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slide" Target="slide9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slide" Target="slide100.xml"/></Relationships>
</file>

<file path=ppt/slides/_rels/slide35.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slide" Target="slide10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slide" Target="slide105.xml"/><Relationship Id="rId4" Type="http://schemas.openxmlformats.org/officeDocument/2006/relationships/slide" Target="slide104.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slide" Target="slide107.xml"/><Relationship Id="rId1" Type="http://schemas.openxmlformats.org/officeDocument/2006/relationships/slideLayout" Target="../slideLayouts/slideLayout2.xml"/><Relationship Id="rId5" Type="http://schemas.openxmlformats.org/officeDocument/2006/relationships/slide" Target="slide109.xml"/><Relationship Id="rId4" Type="http://schemas.openxmlformats.org/officeDocument/2006/relationships/slide" Target="slide110.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1.xml"/><Relationship Id="rId1" Type="http://schemas.openxmlformats.org/officeDocument/2006/relationships/slideLayout" Target="../slideLayouts/slideLayout2.xml"/><Relationship Id="rId4" Type="http://schemas.openxmlformats.org/officeDocument/2006/relationships/slide" Target="slide11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1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slide" Target="slide116.xml"/><Relationship Id="rId1" Type="http://schemas.openxmlformats.org/officeDocument/2006/relationships/slideLayout" Target="../slideLayouts/slideLayout2.xml"/><Relationship Id="rId5" Type="http://schemas.openxmlformats.org/officeDocument/2006/relationships/slide" Target="slide119.xml"/><Relationship Id="rId4" Type="http://schemas.openxmlformats.org/officeDocument/2006/relationships/slide" Target="slide118.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1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0.xml"/><Relationship Id="rId7" Type="http://schemas.openxmlformats.org/officeDocument/2006/relationships/image" Target="../media/image10.png"/><Relationship Id="rId2" Type="http://schemas.openxmlformats.org/officeDocument/2006/relationships/slide" Target="slide6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 Target="slide71.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youtube.com/watch?v=BZbOQqtDAW0"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slide" Target="slide7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title"/>
          </p:nvPr>
        </p:nvSpPr>
        <p:spPr>
          <a:xfrm>
            <a:off x="0" y="0"/>
            <a:ext cx="9144000" cy="1630363"/>
          </a:xfrm>
        </p:spPr>
        <p:txBody>
          <a:bodyPr/>
          <a:lstStyle/>
          <a:p>
            <a:pPr eaLnBrk="1" hangingPunct="1"/>
            <a:r>
              <a:rPr lang="en-US" sz="4800" b="1" dirty="0" smtClean="0">
                <a:latin typeface="Arial" charset="0"/>
                <a:cs typeface="Arial" charset="0"/>
              </a:rPr>
              <a:t>Unit 9:</a:t>
            </a:r>
            <a:br>
              <a:rPr lang="en-US" sz="4800" b="1" dirty="0" smtClean="0">
                <a:latin typeface="Arial" charset="0"/>
                <a:cs typeface="Arial" charset="0"/>
              </a:rPr>
            </a:br>
            <a:r>
              <a:rPr lang="en-US" sz="4800" b="1" dirty="0" smtClean="0">
                <a:latin typeface="Arial" charset="0"/>
                <a:cs typeface="Arial" charset="0"/>
              </a:rPr>
              <a:t>Developmental Psychology</a:t>
            </a:r>
          </a:p>
        </p:txBody>
      </p:sp>
      <p:pic>
        <p:nvPicPr>
          <p:cNvPr id="121858" name="Picture 2" descr="http://1.bp.blogspot.com/-BENOYjn-YR4/TWDwuGs9HII/AAAAAAAAAOg/aKjfqMe60uA/s1600/life-cycle-man.jpg"/>
          <p:cNvPicPr>
            <a:picLocks noChangeAspect="1" noChangeArrowheads="1"/>
          </p:cNvPicPr>
          <p:nvPr/>
        </p:nvPicPr>
        <p:blipFill>
          <a:blip r:embed="rId2" cstate="print"/>
          <a:srcRect/>
          <a:stretch>
            <a:fillRect/>
          </a:stretch>
        </p:blipFill>
        <p:spPr bwMode="auto">
          <a:xfrm>
            <a:off x="914400" y="1608272"/>
            <a:ext cx="6934200" cy="484806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Infancy Childhood</a:t>
            </a:r>
          </a:p>
        </p:txBody>
      </p:sp>
      <p:pic>
        <p:nvPicPr>
          <p:cNvPr id="113666" name="Picture 2" descr="http://media.web.britannica.com/eb-media/68/78168-004-7B612BBD.jpg"/>
          <p:cNvPicPr>
            <a:picLocks noChangeAspect="1" noChangeArrowheads="1"/>
          </p:cNvPicPr>
          <p:nvPr/>
        </p:nvPicPr>
        <p:blipFill>
          <a:blip r:embed="rId2" cstate="print"/>
          <a:srcRect/>
          <a:stretch>
            <a:fillRect/>
          </a:stretch>
        </p:blipFill>
        <p:spPr bwMode="auto">
          <a:xfrm>
            <a:off x="762000" y="1676400"/>
            <a:ext cx="7783286" cy="39624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most important of the male sex hormones.  Both males and females have it, but the additional testosterone in males stimulates the growth of the male sex organs in the fetus and the development of the male sex characteristics during puberty.</a:t>
            </a:r>
          </a:p>
        </p:txBody>
      </p:sp>
      <p:sp>
        <p:nvSpPr>
          <p:cNvPr id="132098" name="Title 1"/>
          <p:cNvSpPr>
            <a:spLocks noGrp="1"/>
          </p:cNvSpPr>
          <p:nvPr>
            <p:ph type="title"/>
          </p:nvPr>
        </p:nvSpPr>
        <p:spPr/>
        <p:txBody>
          <a:bodyPr/>
          <a:lstStyle/>
          <a:p>
            <a:pPr eaLnBrk="1" hangingPunct="1"/>
            <a:r>
              <a:rPr lang="en-US" dirty="0" smtClean="0">
                <a:latin typeface="Arial" charset="0"/>
                <a:cs typeface="Arial" charset="0"/>
              </a:rPr>
              <a:t>Testosterone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set of expectations (norms) about a social position, defining how those in the position ought to behave.</a:t>
            </a:r>
          </a:p>
        </p:txBody>
      </p:sp>
      <p:sp>
        <p:nvSpPr>
          <p:cNvPr id="133122" name="Title 1"/>
          <p:cNvSpPr>
            <a:spLocks noGrp="1"/>
          </p:cNvSpPr>
          <p:nvPr>
            <p:ph type="title"/>
          </p:nvPr>
        </p:nvSpPr>
        <p:spPr/>
        <p:txBody>
          <a:bodyPr/>
          <a:lstStyle/>
          <a:p>
            <a:pPr eaLnBrk="1" hangingPunct="1"/>
            <a:r>
              <a:rPr lang="en-US" dirty="0" smtClean="0">
                <a:latin typeface="Arial" charset="0"/>
                <a:cs typeface="Arial" charset="0"/>
              </a:rPr>
              <a:t>Role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set of unexpected behaviors for males or for females.</a:t>
            </a:r>
          </a:p>
        </p:txBody>
      </p:sp>
      <p:sp>
        <p:nvSpPr>
          <p:cNvPr id="134146" name="Title 1"/>
          <p:cNvSpPr>
            <a:spLocks noGrp="1"/>
          </p:cNvSpPr>
          <p:nvPr>
            <p:ph type="title"/>
          </p:nvPr>
        </p:nvSpPr>
        <p:spPr/>
        <p:txBody>
          <a:bodyPr/>
          <a:lstStyle/>
          <a:p>
            <a:pPr eaLnBrk="1" hangingPunct="1"/>
            <a:r>
              <a:rPr lang="en-US" dirty="0" smtClean="0">
                <a:latin typeface="Arial" charset="0"/>
                <a:cs typeface="Arial" charset="0"/>
              </a:rPr>
              <a:t>Gender Role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our sense of being male or female.</a:t>
            </a:r>
          </a:p>
        </p:txBody>
      </p:sp>
      <p:sp>
        <p:nvSpPr>
          <p:cNvPr id="135170" name="Title 1"/>
          <p:cNvSpPr>
            <a:spLocks noGrp="1"/>
          </p:cNvSpPr>
          <p:nvPr>
            <p:ph type="title"/>
          </p:nvPr>
        </p:nvSpPr>
        <p:spPr/>
        <p:txBody>
          <a:bodyPr/>
          <a:lstStyle/>
          <a:p>
            <a:pPr eaLnBrk="1" hangingPunct="1"/>
            <a:r>
              <a:rPr lang="en-US" dirty="0" smtClean="0">
                <a:latin typeface="Arial" charset="0"/>
                <a:cs typeface="Arial" charset="0"/>
              </a:rPr>
              <a:t>Gender Identity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acquisition of a traditional masculine or feminine role.</a:t>
            </a:r>
          </a:p>
        </p:txBody>
      </p:sp>
      <p:sp>
        <p:nvSpPr>
          <p:cNvPr id="136194" name="Title 1"/>
          <p:cNvSpPr>
            <a:spLocks noGrp="1"/>
          </p:cNvSpPr>
          <p:nvPr>
            <p:ph type="title"/>
          </p:nvPr>
        </p:nvSpPr>
        <p:spPr/>
        <p:txBody>
          <a:bodyPr/>
          <a:lstStyle/>
          <a:p>
            <a:pPr eaLnBrk="1" hangingPunct="1"/>
            <a:r>
              <a:rPr lang="en-US" dirty="0" smtClean="0">
                <a:latin typeface="Arial" charset="0"/>
                <a:cs typeface="Arial" charset="0"/>
              </a:rPr>
              <a:t>Gender Typing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theory that we learn social behavior by observing and imitating and by being rewarded or punished.</a:t>
            </a:r>
          </a:p>
        </p:txBody>
      </p:sp>
      <p:sp>
        <p:nvSpPr>
          <p:cNvPr id="137218" name="Title 1"/>
          <p:cNvSpPr>
            <a:spLocks noGrp="1"/>
          </p:cNvSpPr>
          <p:nvPr>
            <p:ph type="title"/>
          </p:nvPr>
        </p:nvSpPr>
        <p:spPr/>
        <p:txBody>
          <a:bodyPr/>
          <a:lstStyle/>
          <a:p>
            <a:pPr eaLnBrk="1" hangingPunct="1"/>
            <a:r>
              <a:rPr lang="en-US" dirty="0" smtClean="0">
                <a:latin typeface="Arial" charset="0"/>
                <a:cs typeface="Arial" charset="0"/>
              </a:rPr>
              <a:t>Social Learning Theory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transition period from childhood to adulthood, extending from puberty to independence.</a:t>
            </a:r>
          </a:p>
        </p:txBody>
      </p:sp>
      <p:sp>
        <p:nvSpPr>
          <p:cNvPr id="138242" name="Title 1"/>
          <p:cNvSpPr>
            <a:spLocks noGrp="1"/>
          </p:cNvSpPr>
          <p:nvPr>
            <p:ph type="title"/>
          </p:nvPr>
        </p:nvSpPr>
        <p:spPr/>
        <p:txBody>
          <a:bodyPr/>
          <a:lstStyle/>
          <a:p>
            <a:pPr eaLnBrk="1" hangingPunct="1"/>
            <a:r>
              <a:rPr lang="en-US" dirty="0" smtClean="0">
                <a:latin typeface="Arial" charset="0"/>
                <a:cs typeface="Arial" charset="0"/>
              </a:rPr>
              <a:t>Adolescence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period of sexual maturation, during which a person becomes capable of reproducing.</a:t>
            </a:r>
          </a:p>
        </p:txBody>
      </p:sp>
      <p:sp>
        <p:nvSpPr>
          <p:cNvPr id="139266" name="Title 1"/>
          <p:cNvSpPr>
            <a:spLocks noGrp="1"/>
          </p:cNvSpPr>
          <p:nvPr>
            <p:ph type="title"/>
          </p:nvPr>
        </p:nvSpPr>
        <p:spPr/>
        <p:txBody>
          <a:bodyPr/>
          <a:lstStyle/>
          <a:p>
            <a:pPr eaLnBrk="1" hangingPunct="1"/>
            <a:r>
              <a:rPr lang="en-US" dirty="0" smtClean="0">
                <a:latin typeface="Arial" charset="0"/>
                <a:cs typeface="Arial" charset="0"/>
              </a:rPr>
              <a:t>Puberty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body structures (ovaries, testes, and external genitalia) that makes sexual reproduction possible.</a:t>
            </a:r>
          </a:p>
        </p:txBody>
      </p:sp>
      <p:sp>
        <p:nvSpPr>
          <p:cNvPr id="140290" name="Title 1"/>
          <p:cNvSpPr>
            <a:spLocks noGrp="1"/>
          </p:cNvSpPr>
          <p:nvPr>
            <p:ph type="title"/>
          </p:nvPr>
        </p:nvSpPr>
        <p:spPr/>
        <p:txBody>
          <a:bodyPr/>
          <a:lstStyle/>
          <a:p>
            <a:pPr eaLnBrk="1" hangingPunct="1"/>
            <a:r>
              <a:rPr lang="en-US" dirty="0" smtClean="0">
                <a:latin typeface="Arial" charset="0"/>
                <a:cs typeface="Arial" charset="0"/>
              </a:rPr>
              <a:t>Primary Sexual Characteristics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t>
            </a:r>
            <a:r>
              <a:rPr lang="en-US" dirty="0" err="1" smtClean="0">
                <a:latin typeface="Arial" charset="0"/>
                <a:cs typeface="Arial" charset="0"/>
              </a:rPr>
              <a:t>nonreproductive</a:t>
            </a:r>
            <a:r>
              <a:rPr lang="en-US" dirty="0" smtClean="0">
                <a:latin typeface="Arial" charset="0"/>
                <a:cs typeface="Arial" charset="0"/>
              </a:rPr>
              <a:t> sexual characteristics, such as female breasts and hips, male voice quality, and body hair.</a:t>
            </a:r>
          </a:p>
        </p:txBody>
      </p:sp>
      <p:sp>
        <p:nvSpPr>
          <p:cNvPr id="141314" name="Title 1"/>
          <p:cNvSpPr>
            <a:spLocks noGrp="1"/>
          </p:cNvSpPr>
          <p:nvPr>
            <p:ph type="title"/>
          </p:nvPr>
        </p:nvSpPr>
        <p:spPr/>
        <p:txBody>
          <a:bodyPr/>
          <a:lstStyle/>
          <a:p>
            <a:pPr eaLnBrk="1" hangingPunct="1"/>
            <a:r>
              <a:rPr lang="en-US" dirty="0" smtClean="0">
                <a:latin typeface="Arial" charset="0"/>
                <a:cs typeface="Arial" charset="0"/>
              </a:rPr>
              <a:t>Secondary Sex Characteristics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p:txBody>
          <a:bodyPr/>
          <a:lstStyle/>
          <a:p>
            <a:pPr eaLnBrk="1" hangingPunct="1"/>
            <a:r>
              <a:rPr lang="en-US" sz="4000" smtClean="0">
                <a:latin typeface="Arial" charset="0"/>
                <a:cs typeface="Arial" charset="0"/>
              </a:rPr>
              <a:t>Brain development</a:t>
            </a:r>
          </a:p>
          <a:p>
            <a:pPr eaLnBrk="1" hangingPunct="1"/>
            <a:r>
              <a:rPr lang="en-US" sz="4000" smtClean="0">
                <a:latin typeface="Arial" charset="0"/>
                <a:cs typeface="Arial" charset="0"/>
              </a:rPr>
              <a:t>Pruning process</a:t>
            </a:r>
          </a:p>
          <a:p>
            <a:pPr eaLnBrk="1" hangingPunct="1"/>
            <a:r>
              <a:rPr lang="en-US" sz="4000" smtClean="0">
                <a:latin typeface="Arial" charset="0"/>
                <a:cs typeface="Arial" charset="0"/>
                <a:hlinkClick r:id="rId2" action="ppaction://hlinksldjump"/>
              </a:rPr>
              <a:t>Maturation</a:t>
            </a:r>
            <a:endParaRPr lang="en-US" smtClean="0">
              <a:latin typeface="Arial" charset="0"/>
              <a:cs typeface="Arial" charset="0"/>
            </a:endParaRPr>
          </a:p>
        </p:txBody>
      </p:sp>
      <p:sp>
        <p:nvSpPr>
          <p:cNvPr id="12290"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Physical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Brain Development</a:t>
            </a:r>
          </a:p>
        </p:txBody>
      </p:sp>
      <p:pic>
        <p:nvPicPr>
          <p:cNvPr id="12292" name="Picture 3" descr="MyAP1e_fig_9_05.jpg"/>
          <p:cNvPicPr>
            <a:picLocks noChangeAspect="1"/>
          </p:cNvPicPr>
          <p:nvPr/>
        </p:nvPicPr>
        <p:blipFill>
          <a:blip r:embed="rId3" cstate="print"/>
          <a:srcRect/>
          <a:stretch>
            <a:fillRect/>
          </a:stretch>
        </p:blipFill>
        <p:spPr bwMode="auto">
          <a:xfrm>
            <a:off x="457200" y="3733800"/>
            <a:ext cx="3575866" cy="2667000"/>
          </a:xfrm>
          <a:prstGeom prst="rect">
            <a:avLst/>
          </a:prstGeom>
          <a:noFill/>
          <a:ln w="9525">
            <a:noFill/>
            <a:miter lim="800000"/>
            <a:headEnd/>
            <a:tailEnd/>
          </a:ln>
        </p:spPr>
      </p:pic>
      <p:pic>
        <p:nvPicPr>
          <p:cNvPr id="112642" name="Picture 2" descr="http://2.bp.blogspot.com/-6U-N__H97dw/TnGeuR6lYSI/AAAAAAAAB4c/aNv2d9bxGbg/s400/brain-at-work.jpg"/>
          <p:cNvPicPr>
            <a:picLocks noChangeAspect="1" noChangeArrowheads="1"/>
          </p:cNvPicPr>
          <p:nvPr/>
        </p:nvPicPr>
        <p:blipFill>
          <a:blip r:embed="rId4" cstate="print"/>
          <a:srcRect/>
          <a:stretch>
            <a:fillRect/>
          </a:stretch>
        </p:blipFill>
        <p:spPr bwMode="auto">
          <a:xfrm>
            <a:off x="4724400" y="3733800"/>
            <a:ext cx="3810000" cy="2524126"/>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first menstrual period.</a:t>
            </a:r>
          </a:p>
        </p:txBody>
      </p:sp>
      <p:sp>
        <p:nvSpPr>
          <p:cNvPr id="142338" name="Title 1"/>
          <p:cNvSpPr>
            <a:spLocks noGrp="1"/>
          </p:cNvSpPr>
          <p:nvPr>
            <p:ph type="title"/>
          </p:nvPr>
        </p:nvSpPr>
        <p:spPr/>
        <p:txBody>
          <a:bodyPr/>
          <a:lstStyle/>
          <a:p>
            <a:pPr eaLnBrk="1" hangingPunct="1"/>
            <a:r>
              <a:rPr lang="en-US" dirty="0" smtClean="0">
                <a:latin typeface="Arial" charset="0"/>
                <a:cs typeface="Arial" charset="0"/>
              </a:rPr>
              <a:t>Menarche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our sense of self; according to Erikson, the adolescent’s task is to solidify a sense of self by testing and integrating various roles.</a:t>
            </a:r>
          </a:p>
        </p:txBody>
      </p:sp>
      <p:sp>
        <p:nvSpPr>
          <p:cNvPr id="143362" name="Title 1"/>
          <p:cNvSpPr>
            <a:spLocks noGrp="1"/>
          </p:cNvSpPr>
          <p:nvPr>
            <p:ph type="title"/>
          </p:nvPr>
        </p:nvSpPr>
        <p:spPr/>
        <p:txBody>
          <a:bodyPr/>
          <a:lstStyle/>
          <a:p>
            <a:pPr eaLnBrk="1" hangingPunct="1"/>
            <a:r>
              <a:rPr lang="en-US" dirty="0" smtClean="0">
                <a:latin typeface="Arial" charset="0"/>
                <a:cs typeface="Arial" charset="0"/>
              </a:rPr>
              <a:t>Identity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“we” aspect of our self-concept; the part of our answer to “Who am I?” that comes from our group memberships.</a:t>
            </a:r>
          </a:p>
        </p:txBody>
      </p:sp>
      <p:sp>
        <p:nvSpPr>
          <p:cNvPr id="144386" name="Title 1"/>
          <p:cNvSpPr>
            <a:spLocks noGrp="1"/>
          </p:cNvSpPr>
          <p:nvPr>
            <p:ph type="title"/>
          </p:nvPr>
        </p:nvSpPr>
        <p:spPr/>
        <p:txBody>
          <a:bodyPr/>
          <a:lstStyle/>
          <a:p>
            <a:pPr eaLnBrk="1" hangingPunct="1"/>
            <a:r>
              <a:rPr lang="en-US" dirty="0" smtClean="0">
                <a:latin typeface="Arial" charset="0"/>
                <a:cs typeface="Arial" charset="0"/>
              </a:rPr>
              <a:t>Social Identify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Erikson’s theory, the ability to form close, loving relationships; a primary developmental task in late adolescence and early adulthood.</a:t>
            </a:r>
          </a:p>
        </p:txBody>
      </p:sp>
      <p:sp>
        <p:nvSpPr>
          <p:cNvPr id="145410" name="Title 1"/>
          <p:cNvSpPr>
            <a:spLocks noGrp="1"/>
          </p:cNvSpPr>
          <p:nvPr>
            <p:ph type="title"/>
          </p:nvPr>
        </p:nvSpPr>
        <p:spPr/>
        <p:txBody>
          <a:bodyPr/>
          <a:lstStyle/>
          <a:p>
            <a:pPr eaLnBrk="1" hangingPunct="1"/>
            <a:r>
              <a:rPr lang="en-US" dirty="0" smtClean="0">
                <a:latin typeface="Arial" charset="0"/>
                <a:cs typeface="Arial" charset="0"/>
              </a:rPr>
              <a:t>Intimacy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for some people in modern cultures, a period from the late teens to mid-twenties, bridging the gap between adolescent dependence and full independence and responsible adulthood.</a:t>
            </a:r>
          </a:p>
        </p:txBody>
      </p:sp>
      <p:sp>
        <p:nvSpPr>
          <p:cNvPr id="146434" name="Title 1"/>
          <p:cNvSpPr>
            <a:spLocks noGrp="1"/>
          </p:cNvSpPr>
          <p:nvPr>
            <p:ph type="title"/>
          </p:nvPr>
        </p:nvSpPr>
        <p:spPr/>
        <p:txBody>
          <a:bodyPr/>
          <a:lstStyle/>
          <a:p>
            <a:pPr eaLnBrk="1" hangingPunct="1"/>
            <a:r>
              <a:rPr lang="en-US" dirty="0" smtClean="0">
                <a:latin typeface="Arial" charset="0"/>
                <a:cs typeface="Arial" charset="0"/>
              </a:rPr>
              <a:t>Emerging Adulthood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time of natural cessation of menstruation; also refers to the biological changes a woman experiences as her ability to reproduce declines.</a:t>
            </a:r>
          </a:p>
        </p:txBody>
      </p:sp>
      <p:sp>
        <p:nvSpPr>
          <p:cNvPr id="147458" name="Title 1"/>
          <p:cNvSpPr>
            <a:spLocks noGrp="1"/>
          </p:cNvSpPr>
          <p:nvPr>
            <p:ph type="title"/>
          </p:nvPr>
        </p:nvSpPr>
        <p:spPr/>
        <p:txBody>
          <a:bodyPr/>
          <a:lstStyle/>
          <a:p>
            <a:pPr eaLnBrk="1" hangingPunct="1"/>
            <a:r>
              <a:rPr lang="en-US" dirty="0" smtClean="0">
                <a:latin typeface="Arial" charset="0"/>
                <a:cs typeface="Arial" charset="0"/>
              </a:rPr>
              <a:t>Menopause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study in which people of different ages are compared with one another.</a:t>
            </a:r>
          </a:p>
        </p:txBody>
      </p:sp>
      <p:sp>
        <p:nvSpPr>
          <p:cNvPr id="148482" name="Title 1"/>
          <p:cNvSpPr>
            <a:spLocks noGrp="1"/>
          </p:cNvSpPr>
          <p:nvPr>
            <p:ph type="title"/>
          </p:nvPr>
        </p:nvSpPr>
        <p:spPr/>
        <p:txBody>
          <a:bodyPr/>
          <a:lstStyle/>
          <a:p>
            <a:pPr eaLnBrk="1" hangingPunct="1"/>
            <a:r>
              <a:rPr lang="en-US" dirty="0" smtClean="0">
                <a:latin typeface="Arial" charset="0"/>
                <a:cs typeface="Arial" charset="0"/>
              </a:rPr>
              <a:t>Cross-sectional Study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research in which the same people are restudied and retested over a long period.</a:t>
            </a:r>
          </a:p>
        </p:txBody>
      </p:sp>
      <p:sp>
        <p:nvSpPr>
          <p:cNvPr id="149506" name="Title 1"/>
          <p:cNvSpPr>
            <a:spLocks noGrp="1"/>
          </p:cNvSpPr>
          <p:nvPr>
            <p:ph type="title"/>
          </p:nvPr>
        </p:nvSpPr>
        <p:spPr/>
        <p:txBody>
          <a:bodyPr/>
          <a:lstStyle/>
          <a:p>
            <a:pPr eaLnBrk="1" hangingPunct="1"/>
            <a:r>
              <a:rPr lang="en-US" dirty="0" smtClean="0">
                <a:latin typeface="Arial" charset="0"/>
                <a:cs typeface="Arial" charset="0"/>
              </a:rPr>
              <a:t>Longitudinal Study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our accumulated knowledge and verbal skills; tends to increase with age.</a:t>
            </a:r>
          </a:p>
        </p:txBody>
      </p:sp>
      <p:sp>
        <p:nvSpPr>
          <p:cNvPr id="150530" name="Title 1"/>
          <p:cNvSpPr>
            <a:spLocks noGrp="1"/>
          </p:cNvSpPr>
          <p:nvPr>
            <p:ph type="title"/>
          </p:nvPr>
        </p:nvSpPr>
        <p:spPr/>
        <p:txBody>
          <a:bodyPr/>
          <a:lstStyle/>
          <a:p>
            <a:pPr eaLnBrk="1" hangingPunct="1"/>
            <a:r>
              <a:rPr lang="en-US" dirty="0" smtClean="0">
                <a:latin typeface="Arial" charset="0"/>
                <a:cs typeface="Arial" charset="0"/>
              </a:rPr>
              <a:t>Crystallized Intelligence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our ability to reason speedily and abstractly; tends to decrease during late adulthood.</a:t>
            </a:r>
          </a:p>
        </p:txBody>
      </p:sp>
      <p:sp>
        <p:nvSpPr>
          <p:cNvPr id="151554" name="Title 1"/>
          <p:cNvSpPr>
            <a:spLocks noGrp="1"/>
          </p:cNvSpPr>
          <p:nvPr>
            <p:ph type="title"/>
          </p:nvPr>
        </p:nvSpPr>
        <p:spPr/>
        <p:txBody>
          <a:bodyPr/>
          <a:lstStyle/>
          <a:p>
            <a:pPr eaLnBrk="1" hangingPunct="1"/>
            <a:r>
              <a:rPr lang="en-US" dirty="0" smtClean="0">
                <a:latin typeface="Arial" charset="0"/>
                <a:cs typeface="Arial" charset="0"/>
              </a:rPr>
              <a:t>Fluid Intelligence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p:txBody>
          <a:bodyPr/>
          <a:lstStyle/>
          <a:p>
            <a:pPr eaLnBrk="1" hangingPunct="1"/>
            <a:r>
              <a:rPr lang="en-US" sz="4000" smtClean="0">
                <a:latin typeface="Arial" charset="0"/>
                <a:cs typeface="Arial" charset="0"/>
              </a:rPr>
              <a:t>Motor development</a:t>
            </a:r>
          </a:p>
          <a:p>
            <a:pPr lvl="1" eaLnBrk="1" hangingPunct="1"/>
            <a:r>
              <a:rPr lang="en-US" sz="3600" smtClean="0">
                <a:latin typeface="Arial" charset="0"/>
                <a:cs typeface="Arial" charset="0"/>
              </a:rPr>
              <a:t>Learning to walk</a:t>
            </a:r>
            <a:endParaRPr lang="en-US" smtClean="0">
              <a:latin typeface="Arial" charset="0"/>
              <a:cs typeface="Arial" charset="0"/>
            </a:endParaRPr>
          </a:p>
        </p:txBody>
      </p:sp>
      <p:sp>
        <p:nvSpPr>
          <p:cNvPr id="1331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Physical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Motor Development</a:t>
            </a:r>
          </a:p>
        </p:txBody>
      </p:sp>
      <p:pic>
        <p:nvPicPr>
          <p:cNvPr id="13316" name="Picture 4"/>
          <p:cNvPicPr>
            <a:picLocks noChangeAspect="1" noChangeArrowheads="1"/>
          </p:cNvPicPr>
          <p:nvPr/>
        </p:nvPicPr>
        <p:blipFill>
          <a:blip r:embed="rId2" cstate="print"/>
          <a:srcRect/>
          <a:stretch>
            <a:fillRect/>
          </a:stretch>
        </p:blipFill>
        <p:spPr bwMode="auto">
          <a:xfrm>
            <a:off x="228600" y="4429125"/>
            <a:ext cx="2057400" cy="2200275"/>
          </a:xfrm>
          <a:prstGeom prst="rect">
            <a:avLst/>
          </a:prstGeom>
          <a:noFill/>
          <a:ln w="9525">
            <a:noFill/>
            <a:miter lim="800000"/>
            <a:headEnd/>
            <a:tailEnd/>
          </a:ln>
        </p:spPr>
      </p:pic>
      <p:pic>
        <p:nvPicPr>
          <p:cNvPr id="13317" name="Picture 6" descr="MyAP1e_fig_9_06b.jpg"/>
          <p:cNvPicPr>
            <a:picLocks noChangeAspect="1"/>
          </p:cNvPicPr>
          <p:nvPr/>
        </p:nvPicPr>
        <p:blipFill>
          <a:blip r:embed="rId3" cstate="print"/>
          <a:srcRect/>
          <a:stretch>
            <a:fillRect/>
          </a:stretch>
        </p:blipFill>
        <p:spPr bwMode="auto">
          <a:xfrm>
            <a:off x="2438400" y="3505200"/>
            <a:ext cx="2093913" cy="3124200"/>
          </a:xfrm>
          <a:prstGeom prst="rect">
            <a:avLst/>
          </a:prstGeom>
          <a:noFill/>
          <a:ln w="9525">
            <a:noFill/>
            <a:miter lim="800000"/>
            <a:headEnd/>
            <a:tailEnd/>
          </a:ln>
        </p:spPr>
      </p:pic>
      <p:pic>
        <p:nvPicPr>
          <p:cNvPr id="13318" name="Picture 5"/>
          <p:cNvPicPr>
            <a:picLocks noChangeAspect="1" noChangeArrowheads="1"/>
          </p:cNvPicPr>
          <p:nvPr/>
        </p:nvPicPr>
        <p:blipFill>
          <a:blip r:embed="rId4" cstate="print"/>
          <a:srcRect/>
          <a:stretch>
            <a:fillRect/>
          </a:stretch>
        </p:blipFill>
        <p:spPr bwMode="auto">
          <a:xfrm>
            <a:off x="4648200" y="2595563"/>
            <a:ext cx="1981200" cy="4033837"/>
          </a:xfrm>
          <a:prstGeom prst="rect">
            <a:avLst/>
          </a:prstGeom>
          <a:noFill/>
          <a:ln w="9525">
            <a:noFill/>
            <a:miter lim="800000"/>
            <a:headEnd/>
            <a:tailEnd/>
          </a:ln>
        </p:spPr>
      </p:pic>
      <p:pic>
        <p:nvPicPr>
          <p:cNvPr id="13319" name="Picture 6"/>
          <p:cNvPicPr>
            <a:picLocks noChangeAspect="1" noChangeArrowheads="1"/>
          </p:cNvPicPr>
          <p:nvPr/>
        </p:nvPicPr>
        <p:blipFill>
          <a:blip r:embed="rId5" cstate="print"/>
          <a:srcRect/>
          <a:stretch>
            <a:fillRect/>
          </a:stretch>
        </p:blipFill>
        <p:spPr bwMode="auto">
          <a:xfrm>
            <a:off x="6772275" y="1949450"/>
            <a:ext cx="2219325"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culturally preferred timing of social events such as marriage, parenthood, and retirement.</a:t>
            </a:r>
          </a:p>
        </p:txBody>
      </p:sp>
      <p:sp>
        <p:nvSpPr>
          <p:cNvPr id="152578" name="Title 1"/>
          <p:cNvSpPr>
            <a:spLocks noGrp="1"/>
          </p:cNvSpPr>
          <p:nvPr>
            <p:ph type="title"/>
          </p:nvPr>
        </p:nvSpPr>
        <p:spPr/>
        <p:txBody>
          <a:bodyPr/>
          <a:lstStyle/>
          <a:p>
            <a:pPr eaLnBrk="1" hangingPunct="1"/>
            <a:r>
              <a:rPr lang="en-US" dirty="0" smtClean="0">
                <a:latin typeface="Arial" charset="0"/>
                <a:cs typeface="Arial" charset="0"/>
              </a:rPr>
              <a:t>Social Clock</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p:txBody>
          <a:bodyPr/>
          <a:lstStyle/>
          <a:p>
            <a:pPr eaLnBrk="1" hangingPunct="1"/>
            <a:r>
              <a:rPr lang="en-US" sz="4000" smtClean="0">
                <a:latin typeface="Arial" charset="0"/>
                <a:cs typeface="Arial" charset="0"/>
              </a:rPr>
              <a:t>Infantile amnesia</a:t>
            </a:r>
            <a:endParaRPr lang="en-US" smtClean="0">
              <a:latin typeface="Arial" charset="0"/>
              <a:cs typeface="Arial" charset="0"/>
            </a:endParaRPr>
          </a:p>
        </p:txBody>
      </p:sp>
      <p:sp>
        <p:nvSpPr>
          <p:cNvPr id="14338"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Physical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Maturation and Infant Memory</a:t>
            </a:r>
          </a:p>
        </p:txBody>
      </p:sp>
      <p:pic>
        <p:nvPicPr>
          <p:cNvPr id="14340" name="Picture 4" descr="MyAP1e_6UN15.jpg"/>
          <p:cNvPicPr>
            <a:picLocks noChangeAspect="1"/>
          </p:cNvPicPr>
          <p:nvPr/>
        </p:nvPicPr>
        <p:blipFill>
          <a:blip r:embed="rId2" cstate="print"/>
          <a:srcRect/>
          <a:stretch>
            <a:fillRect/>
          </a:stretch>
        </p:blipFill>
        <p:spPr bwMode="auto">
          <a:xfrm>
            <a:off x="1528763" y="2362200"/>
            <a:ext cx="5786437"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Cognition</a:t>
            </a:r>
            <a:endParaRPr lang="en-US" sz="4000" smtClean="0">
              <a:latin typeface="Arial" charset="0"/>
              <a:cs typeface="Arial" charset="0"/>
            </a:endParaRPr>
          </a:p>
          <a:p>
            <a:pPr eaLnBrk="1" hangingPunct="1"/>
            <a:r>
              <a:rPr lang="en-US" sz="4000" smtClean="0">
                <a:latin typeface="Arial" charset="0"/>
                <a:cs typeface="Arial" charset="0"/>
              </a:rPr>
              <a:t>Jean Piaget</a:t>
            </a:r>
          </a:p>
          <a:p>
            <a:pPr lvl="1" eaLnBrk="1" hangingPunct="1"/>
            <a:r>
              <a:rPr lang="en-US" sz="3600" smtClean="0">
                <a:latin typeface="Arial" charset="0"/>
                <a:cs typeface="Arial" charset="0"/>
                <a:hlinkClick r:id="rId3" action="ppaction://hlinksldjump"/>
              </a:rPr>
              <a:t>Schema</a:t>
            </a:r>
            <a:endParaRPr lang="en-US" sz="3600" smtClean="0">
              <a:latin typeface="Arial" charset="0"/>
              <a:cs typeface="Arial" charset="0"/>
            </a:endParaRPr>
          </a:p>
          <a:p>
            <a:pPr lvl="1" eaLnBrk="1" hangingPunct="1"/>
            <a:r>
              <a:rPr lang="en-US" sz="3600" smtClean="0">
                <a:latin typeface="Arial" charset="0"/>
                <a:cs typeface="Arial" charset="0"/>
                <a:hlinkClick r:id="rId4" action="ppaction://hlinksldjump"/>
              </a:rPr>
              <a:t>Assimilation</a:t>
            </a:r>
            <a:endParaRPr lang="en-US" sz="3600" smtClean="0">
              <a:latin typeface="Arial" charset="0"/>
              <a:cs typeface="Arial" charset="0"/>
            </a:endParaRPr>
          </a:p>
          <a:p>
            <a:pPr lvl="1" eaLnBrk="1" hangingPunct="1"/>
            <a:r>
              <a:rPr lang="en-US" sz="3600" smtClean="0">
                <a:latin typeface="Arial" charset="0"/>
                <a:cs typeface="Arial" charset="0"/>
                <a:hlinkClick r:id="rId5" action="ppaction://hlinksldjump"/>
              </a:rPr>
              <a:t>Accommodation</a:t>
            </a:r>
            <a:endParaRPr lang="en-US" smtClean="0">
              <a:latin typeface="Arial" charset="0"/>
              <a:cs typeface="Arial" charset="0"/>
            </a:endParaRPr>
          </a:p>
        </p:txBody>
      </p:sp>
      <p:sp>
        <p:nvSpPr>
          <p:cNvPr id="1536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Cognitive Development</a:t>
            </a:r>
            <a:br>
              <a:rPr lang="en-US" dirty="0" smtClean="0">
                <a:latin typeface="Arial" charset="0"/>
                <a:cs typeface="Arial" charset="0"/>
              </a:rPr>
            </a:br>
            <a:endParaRPr lang="en-US" sz="4000" i="1" dirty="0" smtClean="0">
              <a:latin typeface="Arial" charset="0"/>
              <a:cs typeface="Arial" charset="0"/>
            </a:endParaRPr>
          </a:p>
        </p:txBody>
      </p:sp>
      <p:pic>
        <p:nvPicPr>
          <p:cNvPr id="15364" name="Picture 4"/>
          <p:cNvPicPr>
            <a:picLocks noChangeAspect="1" noChangeArrowheads="1"/>
          </p:cNvPicPr>
          <p:nvPr/>
        </p:nvPicPr>
        <p:blipFill>
          <a:blip r:embed="rId6" cstate="print"/>
          <a:srcRect/>
          <a:stretch>
            <a:fillRect/>
          </a:stretch>
        </p:blipFill>
        <p:spPr bwMode="auto">
          <a:xfrm>
            <a:off x="3624263" y="1143000"/>
            <a:ext cx="2928937" cy="2667000"/>
          </a:xfrm>
          <a:prstGeom prst="rect">
            <a:avLst/>
          </a:prstGeom>
          <a:noFill/>
          <a:ln w="9525">
            <a:noFill/>
            <a:miter lim="800000"/>
            <a:headEnd/>
            <a:tailEnd/>
          </a:ln>
        </p:spPr>
      </p:pic>
      <p:pic>
        <p:nvPicPr>
          <p:cNvPr id="15365" name="Picture 5"/>
          <p:cNvPicPr>
            <a:picLocks noChangeAspect="1" noChangeArrowheads="1"/>
          </p:cNvPicPr>
          <p:nvPr/>
        </p:nvPicPr>
        <p:blipFill>
          <a:blip r:embed="rId7" cstate="print"/>
          <a:srcRect/>
          <a:stretch>
            <a:fillRect/>
          </a:stretch>
        </p:blipFill>
        <p:spPr bwMode="auto">
          <a:xfrm>
            <a:off x="6791325" y="1143000"/>
            <a:ext cx="2200275" cy="2695575"/>
          </a:xfrm>
          <a:prstGeom prst="rect">
            <a:avLst/>
          </a:prstGeom>
          <a:noFill/>
          <a:ln w="9525">
            <a:noFill/>
            <a:miter lim="800000"/>
            <a:headEnd/>
            <a:tailEnd/>
          </a:ln>
        </p:spPr>
      </p:pic>
      <p:pic>
        <p:nvPicPr>
          <p:cNvPr id="15366" name="Picture 7"/>
          <p:cNvPicPr>
            <a:picLocks noChangeAspect="1" noChangeArrowheads="1"/>
          </p:cNvPicPr>
          <p:nvPr/>
        </p:nvPicPr>
        <p:blipFill>
          <a:blip r:embed="rId8" cstate="print"/>
          <a:srcRect/>
          <a:stretch>
            <a:fillRect/>
          </a:stretch>
        </p:blipFill>
        <p:spPr bwMode="auto">
          <a:xfrm>
            <a:off x="5253038" y="3962400"/>
            <a:ext cx="2595562"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Sensorimotor Stage</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Object permanence</a:t>
            </a:r>
            <a:endParaRPr lang="en-US" sz="3600" smtClean="0">
              <a:latin typeface="Arial" charset="0"/>
              <a:cs typeface="Arial" charset="0"/>
            </a:endParaRPr>
          </a:p>
          <a:p>
            <a:pPr lvl="2" eaLnBrk="1" hangingPunct="1"/>
            <a:r>
              <a:rPr lang="en-US" sz="3200" smtClean="0">
                <a:latin typeface="Arial" charset="0"/>
                <a:cs typeface="Arial" charset="0"/>
              </a:rPr>
              <a:t>“out of sight, out of mind”</a:t>
            </a:r>
            <a:endParaRPr lang="en-US" smtClean="0">
              <a:latin typeface="Arial" charset="0"/>
              <a:cs typeface="Arial" charset="0"/>
            </a:endParaRPr>
          </a:p>
        </p:txBody>
      </p:sp>
      <p:sp>
        <p:nvSpPr>
          <p:cNvPr id="18434"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18436" name="Picture 5"/>
          <p:cNvPicPr>
            <a:picLocks noChangeAspect="1" noChangeArrowheads="1"/>
          </p:cNvPicPr>
          <p:nvPr/>
        </p:nvPicPr>
        <p:blipFill>
          <a:blip r:embed="rId4" cstate="print"/>
          <a:srcRect/>
          <a:stretch>
            <a:fillRect/>
          </a:stretch>
        </p:blipFill>
        <p:spPr bwMode="auto">
          <a:xfrm>
            <a:off x="152400" y="3581400"/>
            <a:ext cx="2209800" cy="3097213"/>
          </a:xfrm>
          <a:prstGeom prst="rect">
            <a:avLst/>
          </a:prstGeom>
          <a:noFill/>
          <a:ln w="9525">
            <a:noFill/>
            <a:miter lim="800000"/>
            <a:headEnd/>
            <a:tailEnd/>
          </a:ln>
        </p:spPr>
      </p:pic>
      <p:pic>
        <p:nvPicPr>
          <p:cNvPr id="18437" name="Picture 6"/>
          <p:cNvPicPr>
            <a:picLocks noChangeAspect="1" noChangeArrowheads="1"/>
          </p:cNvPicPr>
          <p:nvPr/>
        </p:nvPicPr>
        <p:blipFill>
          <a:blip r:embed="rId5" cstate="print"/>
          <a:srcRect/>
          <a:stretch>
            <a:fillRect/>
          </a:stretch>
        </p:blipFill>
        <p:spPr bwMode="auto">
          <a:xfrm>
            <a:off x="2955925" y="3581400"/>
            <a:ext cx="2454275" cy="3048000"/>
          </a:xfrm>
          <a:prstGeom prst="rect">
            <a:avLst/>
          </a:prstGeom>
          <a:noFill/>
          <a:ln w="9525">
            <a:noFill/>
            <a:miter lim="800000"/>
            <a:headEnd/>
            <a:tailEnd/>
          </a:ln>
        </p:spPr>
      </p:pic>
      <p:pic>
        <p:nvPicPr>
          <p:cNvPr id="18438" name="Picture 7">
            <a:hlinkClick r:id="rId6"/>
          </p:cNvPr>
          <p:cNvPicPr>
            <a:picLocks noChangeAspect="1" noChangeArrowheads="1"/>
          </p:cNvPicPr>
          <p:nvPr/>
        </p:nvPicPr>
        <p:blipFill>
          <a:blip r:embed="rId7" cstate="print"/>
          <a:srcRect/>
          <a:stretch>
            <a:fillRect/>
          </a:stretch>
        </p:blipFill>
        <p:spPr bwMode="auto">
          <a:xfrm>
            <a:off x="5834063" y="3581400"/>
            <a:ext cx="3081337"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Preoperational                           Stage</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Conservation</a:t>
            </a:r>
            <a:endParaRPr lang="en-US" smtClean="0">
              <a:latin typeface="Arial" charset="0"/>
              <a:cs typeface="Arial" charset="0"/>
            </a:endParaRPr>
          </a:p>
        </p:txBody>
      </p:sp>
      <p:sp>
        <p:nvSpPr>
          <p:cNvPr id="2150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21508" name="Picture 4">
            <a:hlinkClick r:id="rId4"/>
          </p:cNvPr>
          <p:cNvPicPr>
            <a:picLocks noChangeAspect="1" noChangeArrowheads="1"/>
          </p:cNvPicPr>
          <p:nvPr/>
        </p:nvPicPr>
        <p:blipFill>
          <a:blip r:embed="rId5" cstate="print"/>
          <a:srcRect/>
          <a:stretch>
            <a:fillRect/>
          </a:stretch>
        </p:blipFill>
        <p:spPr bwMode="auto">
          <a:xfrm>
            <a:off x="762000" y="3657600"/>
            <a:ext cx="3657600" cy="2914650"/>
          </a:xfrm>
          <a:prstGeom prst="rect">
            <a:avLst/>
          </a:prstGeom>
          <a:noFill/>
          <a:ln w="9525">
            <a:noFill/>
            <a:miter lim="800000"/>
            <a:headEnd/>
            <a:tailEnd/>
          </a:ln>
        </p:spPr>
      </p:pic>
      <p:pic>
        <p:nvPicPr>
          <p:cNvPr id="21509" name="Picture 5"/>
          <p:cNvPicPr>
            <a:picLocks noChangeAspect="1" noChangeArrowheads="1"/>
          </p:cNvPicPr>
          <p:nvPr/>
        </p:nvPicPr>
        <p:blipFill>
          <a:blip r:embed="rId6" cstate="print"/>
          <a:srcRect/>
          <a:stretch>
            <a:fillRect/>
          </a:stretch>
        </p:blipFill>
        <p:spPr bwMode="auto">
          <a:xfrm>
            <a:off x="5822950" y="1676400"/>
            <a:ext cx="3149600" cy="2590800"/>
          </a:xfrm>
          <a:prstGeom prst="rect">
            <a:avLst/>
          </a:prstGeom>
          <a:noFill/>
          <a:ln w="9525">
            <a:noFill/>
            <a:miter lim="800000"/>
            <a:headEnd/>
            <a:tailEnd/>
          </a:ln>
        </p:spPr>
      </p:pic>
      <p:pic>
        <p:nvPicPr>
          <p:cNvPr id="21510" name="Picture 6"/>
          <p:cNvPicPr>
            <a:picLocks noChangeAspect="1" noChangeArrowheads="1"/>
          </p:cNvPicPr>
          <p:nvPr/>
        </p:nvPicPr>
        <p:blipFill>
          <a:blip r:embed="rId7" cstate="print"/>
          <a:srcRect/>
          <a:stretch>
            <a:fillRect/>
          </a:stretch>
        </p:blipFill>
        <p:spPr bwMode="auto">
          <a:xfrm>
            <a:off x="5791200" y="4324350"/>
            <a:ext cx="3176588"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Egocentrism</a:t>
            </a:r>
            <a:endParaRPr lang="en-US" smtClean="0">
              <a:latin typeface="Arial" charset="0"/>
              <a:cs typeface="Arial" charset="0"/>
            </a:endParaRPr>
          </a:p>
        </p:txBody>
      </p:sp>
      <p:sp>
        <p:nvSpPr>
          <p:cNvPr id="22530"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22532" name="Picture 3" descr="MyAP1e_9UN06.jpg"/>
          <p:cNvPicPr>
            <a:picLocks noChangeAspect="1"/>
          </p:cNvPicPr>
          <p:nvPr/>
        </p:nvPicPr>
        <p:blipFill>
          <a:blip r:embed="rId3" cstate="print"/>
          <a:srcRect/>
          <a:stretch>
            <a:fillRect/>
          </a:stretch>
        </p:blipFill>
        <p:spPr bwMode="auto">
          <a:xfrm>
            <a:off x="228600" y="3276600"/>
            <a:ext cx="3602038" cy="3352800"/>
          </a:xfrm>
          <a:prstGeom prst="rect">
            <a:avLst/>
          </a:prstGeom>
          <a:noFill/>
          <a:ln w="9525">
            <a:noFill/>
            <a:miter lim="800000"/>
            <a:headEnd/>
            <a:tailEnd/>
          </a:ln>
        </p:spPr>
      </p:pic>
      <p:pic>
        <p:nvPicPr>
          <p:cNvPr id="22533" name="Picture 4" descr="MyAP1e_9UN07.jpg">
            <a:hlinkClick r:id="rId4"/>
          </p:cNvPr>
          <p:cNvPicPr>
            <a:picLocks noChangeAspect="1"/>
          </p:cNvPicPr>
          <p:nvPr/>
        </p:nvPicPr>
        <p:blipFill>
          <a:blip r:embed="rId5" cstate="print"/>
          <a:srcRect/>
          <a:stretch>
            <a:fillRect/>
          </a:stretch>
        </p:blipFill>
        <p:spPr bwMode="auto">
          <a:xfrm>
            <a:off x="4038600" y="1641475"/>
            <a:ext cx="4873625" cy="496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pPr eaLnBrk="1" hangingPunct="1"/>
            <a:r>
              <a:rPr lang="en-US" sz="4000" dirty="0" smtClean="0">
                <a:latin typeface="Arial" charset="0"/>
                <a:cs typeface="Arial" charset="0"/>
                <a:hlinkClick r:id="rId2" action="ppaction://hlinksldjump"/>
              </a:rPr>
              <a:t>Theory of Mind</a:t>
            </a:r>
            <a:endParaRPr lang="en-US" sz="4000" dirty="0" smtClean="0">
              <a:latin typeface="Arial" charset="0"/>
              <a:cs typeface="Arial" charset="0"/>
            </a:endParaRPr>
          </a:p>
          <a:p>
            <a:pPr lvl="1"/>
            <a:r>
              <a:rPr lang="en-US" sz="3800" dirty="0" smtClean="0">
                <a:latin typeface="Arial" charset="0"/>
                <a:cs typeface="Arial" charset="0"/>
              </a:rPr>
              <a:t> ability to infer </a:t>
            </a:r>
            <a:br>
              <a:rPr lang="en-US" sz="3800" dirty="0" smtClean="0">
                <a:latin typeface="Arial" charset="0"/>
                <a:cs typeface="Arial" charset="0"/>
              </a:rPr>
            </a:br>
            <a:r>
              <a:rPr lang="en-US" sz="3800" dirty="0" smtClean="0">
                <a:latin typeface="Arial" charset="0"/>
                <a:cs typeface="Arial" charset="0"/>
              </a:rPr>
              <a:t> others’ mental</a:t>
            </a:r>
            <a:br>
              <a:rPr lang="en-US" sz="3800" dirty="0" smtClean="0">
                <a:latin typeface="Arial" charset="0"/>
                <a:cs typeface="Arial" charset="0"/>
              </a:rPr>
            </a:br>
            <a:r>
              <a:rPr lang="en-US" sz="3800" dirty="0" smtClean="0">
                <a:latin typeface="Arial" charset="0"/>
                <a:cs typeface="Arial" charset="0"/>
              </a:rPr>
              <a:t> states</a:t>
            </a:r>
          </a:p>
          <a:p>
            <a:pPr eaLnBrk="1" hangingPunct="1">
              <a:buNone/>
            </a:pPr>
            <a:endParaRPr lang="en-US" dirty="0" smtClean="0">
              <a:latin typeface="Arial" charset="0"/>
              <a:cs typeface="Arial" charset="0"/>
            </a:endParaRPr>
          </a:p>
        </p:txBody>
      </p:sp>
      <p:sp>
        <p:nvSpPr>
          <p:cNvPr id="23554"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23556" name="Picture 3" descr="MyAP1e_9UN08.jpg"/>
          <p:cNvPicPr>
            <a:picLocks noChangeAspect="1"/>
          </p:cNvPicPr>
          <p:nvPr/>
        </p:nvPicPr>
        <p:blipFill>
          <a:blip r:embed="rId3" cstate="print"/>
          <a:srcRect/>
          <a:stretch>
            <a:fillRect/>
          </a:stretch>
        </p:blipFill>
        <p:spPr bwMode="auto">
          <a:xfrm>
            <a:off x="5137150" y="1600200"/>
            <a:ext cx="3656013"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Concrete                             Operational                                 Stage</a:t>
            </a:r>
            <a:endParaRPr lang="en-US" smtClean="0">
              <a:latin typeface="Arial" charset="0"/>
              <a:cs typeface="Arial" charset="0"/>
            </a:endParaRPr>
          </a:p>
        </p:txBody>
      </p:sp>
      <p:sp>
        <p:nvSpPr>
          <p:cNvPr id="2457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24580" name="Picture 3" descr="MyAP1e_9UN04.jpg">
            <a:hlinkClick r:id="rId3"/>
          </p:cNvPr>
          <p:cNvPicPr>
            <a:picLocks noChangeAspect="1"/>
          </p:cNvPicPr>
          <p:nvPr/>
        </p:nvPicPr>
        <p:blipFill>
          <a:blip r:embed="rId4" cstate="print"/>
          <a:srcRect/>
          <a:stretch>
            <a:fillRect/>
          </a:stretch>
        </p:blipFill>
        <p:spPr bwMode="auto">
          <a:xfrm>
            <a:off x="5334000" y="1600200"/>
            <a:ext cx="3362325" cy="503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title"/>
          </p:nvPr>
        </p:nvSpPr>
        <p:spPr/>
        <p:txBody>
          <a:bodyPr/>
          <a:lstStyle/>
          <a:p>
            <a:pPr eaLnBrk="1" hangingPunct="1"/>
            <a:r>
              <a:rPr lang="en-US" sz="4800" b="1" smtClean="0">
                <a:latin typeface="Arial" charset="0"/>
                <a:cs typeface="Arial" charset="0"/>
              </a:rPr>
              <a:t>Unit Overview</a:t>
            </a:r>
          </a:p>
        </p:txBody>
      </p:sp>
      <p:sp>
        <p:nvSpPr>
          <p:cNvPr id="4099" name="Content Placeholder 3"/>
          <p:cNvSpPr>
            <a:spLocks noGrp="1"/>
          </p:cNvSpPr>
          <p:nvPr>
            <p:ph sz="half" idx="1"/>
          </p:nvPr>
        </p:nvSpPr>
        <p:spPr>
          <a:xfrm>
            <a:off x="457200" y="1600200"/>
            <a:ext cx="8458200" cy="4525963"/>
          </a:xfrm>
        </p:spPr>
        <p:txBody>
          <a:bodyPr/>
          <a:lstStyle/>
          <a:p>
            <a:r>
              <a:rPr lang="en-US" sz="3200" dirty="0" smtClean="0">
                <a:latin typeface="Arial" charset="0"/>
                <a:cs typeface="Arial" charset="0"/>
                <a:hlinkClick r:id="rId2" action="ppaction://hlinksldjump"/>
              </a:rPr>
              <a:t>Prenatal Development and the Newborn</a:t>
            </a:r>
            <a:endParaRPr lang="en-US" sz="3200" dirty="0" smtClean="0">
              <a:latin typeface="Arial" charset="0"/>
              <a:cs typeface="Arial" charset="0"/>
            </a:endParaRPr>
          </a:p>
          <a:p>
            <a:r>
              <a:rPr lang="en-US" sz="3200" dirty="0" smtClean="0">
                <a:latin typeface="Arial" charset="0"/>
                <a:cs typeface="Arial" charset="0"/>
                <a:hlinkClick r:id="rId3" action="ppaction://hlinksldjump"/>
              </a:rPr>
              <a:t>Infancy and Childhood</a:t>
            </a:r>
            <a:endParaRPr lang="en-US" sz="3200" dirty="0" smtClean="0">
              <a:latin typeface="Arial" charset="0"/>
              <a:cs typeface="Arial" charset="0"/>
            </a:endParaRPr>
          </a:p>
          <a:p>
            <a:r>
              <a:rPr lang="en-US" sz="3200" dirty="0" smtClean="0">
                <a:latin typeface="Arial" charset="0"/>
                <a:cs typeface="Arial" charset="0"/>
                <a:hlinkClick r:id="rId4" action="ppaction://hlinksldjump"/>
              </a:rPr>
              <a:t>Parents and Peers</a:t>
            </a:r>
            <a:endParaRPr lang="en-US" sz="3200" dirty="0" smtClean="0">
              <a:latin typeface="Arial" charset="0"/>
              <a:cs typeface="Arial" charset="0"/>
            </a:endParaRPr>
          </a:p>
          <a:p>
            <a:r>
              <a:rPr lang="en-US" sz="3200" dirty="0" smtClean="0">
                <a:latin typeface="Arial" charset="0"/>
                <a:cs typeface="Arial" charset="0"/>
                <a:hlinkClick r:id="rId5" action="ppaction://hlinksldjump"/>
              </a:rPr>
              <a:t>Adolescence</a:t>
            </a:r>
            <a:endParaRPr lang="en-US" sz="3200" dirty="0" smtClean="0">
              <a:latin typeface="Arial" charset="0"/>
              <a:cs typeface="Arial" charset="0"/>
            </a:endParaRPr>
          </a:p>
          <a:p>
            <a:r>
              <a:rPr lang="en-US" sz="3200" dirty="0" smtClean="0">
                <a:latin typeface="Arial" charset="0"/>
                <a:cs typeface="Arial" charset="0"/>
                <a:hlinkClick r:id="rId6" action="ppaction://hlinksldjump"/>
              </a:rPr>
              <a:t>Adulthood</a:t>
            </a:r>
            <a:endParaRPr lang="en-US" sz="3200" dirty="0" smtClean="0">
              <a:latin typeface="Arial" charset="0"/>
              <a:cs typeface="Arial" charset="0"/>
            </a:endParaRPr>
          </a:p>
          <a:p>
            <a:r>
              <a:rPr lang="en-US" sz="3200" dirty="0" smtClean="0">
                <a:latin typeface="Arial" charset="0"/>
                <a:cs typeface="Arial" charset="0"/>
                <a:hlinkClick r:id="rId7" action="ppaction://hlinksldjump"/>
              </a:rPr>
              <a:t>Reflections on Two Major                 Developmental Issues</a:t>
            </a:r>
            <a:endParaRPr lang="en-US" sz="3200" dirty="0" smtClean="0">
              <a:latin typeface="Arial" charset="0"/>
              <a:cs typeface="Arial" charset="0"/>
            </a:endParaRPr>
          </a:p>
        </p:txBody>
      </p:sp>
      <p:sp>
        <p:nvSpPr>
          <p:cNvPr id="4101" name="TextBox 4"/>
          <p:cNvSpPr txBox="1">
            <a:spLocks noChangeArrowheads="1"/>
          </p:cNvSpPr>
          <p:nvPr/>
        </p:nvSpPr>
        <p:spPr bwMode="auto">
          <a:xfrm>
            <a:off x="0" y="6400800"/>
            <a:ext cx="9144000" cy="369888"/>
          </a:xfrm>
          <a:prstGeom prst="rect">
            <a:avLst/>
          </a:prstGeom>
          <a:noFill/>
          <a:ln w="9525">
            <a:noFill/>
            <a:miter lim="800000"/>
            <a:headEnd/>
            <a:tailEnd/>
          </a:ln>
        </p:spPr>
        <p:txBody>
          <a:bodyPr>
            <a:spAutoFit/>
          </a:bodyPr>
          <a:lstStyle/>
          <a:p>
            <a:pPr algn="ctr"/>
            <a:r>
              <a:rPr lang="en-US"/>
              <a:t>Click on the any of the above hyperlinks to go to that section in the presentation.</a:t>
            </a:r>
          </a:p>
        </p:txBody>
      </p:sp>
      <p:pic>
        <p:nvPicPr>
          <p:cNvPr id="120834" name="Picture 2" descr="http://1.bp.blogspot.com/-BENOYjn-YR4/TWDwuGs9HII/AAAAAAAAAOg/aKjfqMe60uA/s1600/life-cycle-man.jpg"/>
          <p:cNvPicPr>
            <a:picLocks noChangeAspect="1" noChangeArrowheads="1"/>
          </p:cNvPicPr>
          <p:nvPr/>
        </p:nvPicPr>
        <p:blipFill>
          <a:blip r:embed="rId8" cstate="print"/>
          <a:srcRect/>
          <a:stretch>
            <a:fillRect/>
          </a:stretch>
        </p:blipFill>
        <p:spPr bwMode="auto">
          <a:xfrm>
            <a:off x="5417126" y="2209800"/>
            <a:ext cx="3269673" cy="2286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Formal Operational Stage</a:t>
            </a:r>
            <a:endParaRPr lang="en-US" sz="4000" smtClean="0">
              <a:latin typeface="Arial" charset="0"/>
              <a:cs typeface="Arial" charset="0"/>
            </a:endParaRPr>
          </a:p>
          <a:p>
            <a:pPr lvl="1" eaLnBrk="1" hangingPunct="1"/>
            <a:r>
              <a:rPr lang="en-US" sz="3600" smtClean="0">
                <a:latin typeface="Arial" charset="0"/>
                <a:cs typeface="Arial" charset="0"/>
              </a:rPr>
              <a:t>Abstract concepts</a:t>
            </a:r>
            <a:endParaRPr lang="en-US" smtClean="0">
              <a:latin typeface="Arial" charset="0"/>
              <a:cs typeface="Arial" charset="0"/>
            </a:endParaRPr>
          </a:p>
        </p:txBody>
      </p:sp>
      <p:sp>
        <p:nvSpPr>
          <p:cNvPr id="25602"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Piaget’s Theory and Current Thinking</a:t>
            </a:r>
          </a:p>
        </p:txBody>
      </p:sp>
      <p:pic>
        <p:nvPicPr>
          <p:cNvPr id="25604" name="Picture 4" descr="MyAP1e_fig_8b_22b.jpg">
            <a:hlinkClick r:id="rId3"/>
          </p:cNvPr>
          <p:cNvPicPr>
            <a:picLocks noChangeAspect="1"/>
          </p:cNvPicPr>
          <p:nvPr/>
        </p:nvPicPr>
        <p:blipFill>
          <a:blip r:embed="rId4" cstate="print"/>
          <a:srcRect/>
          <a:stretch>
            <a:fillRect/>
          </a:stretch>
        </p:blipFill>
        <p:spPr bwMode="auto">
          <a:xfrm>
            <a:off x="1905000" y="2971800"/>
            <a:ext cx="571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Cognitive Development</a:t>
            </a:r>
            <a:br>
              <a:rPr lang="en-US" sz="4400">
                <a:ea typeface="+mj-ea"/>
                <a:cs typeface="Arial" charset="0"/>
              </a:rPr>
            </a:br>
            <a:r>
              <a:rPr lang="en-US" sz="4000" i="1">
                <a:ea typeface="+mj-ea"/>
                <a:cs typeface="Arial" charset="0"/>
              </a:rPr>
              <a:t>Piaget’s Theory and Current Thinking</a:t>
            </a:r>
            <a:endParaRPr lang="en-US" sz="4000" i="1" dirty="0">
              <a:ea typeface="+mj-ea"/>
              <a:cs typeface="Arial" charset="0"/>
            </a:endParaRPr>
          </a:p>
        </p:txBody>
      </p:sp>
      <p:pic>
        <p:nvPicPr>
          <p:cNvPr id="30723" name="Picture 3"/>
          <p:cNvPicPr>
            <a:picLocks noChangeAspect="1" noChangeArrowheads="1"/>
          </p:cNvPicPr>
          <p:nvPr/>
        </p:nvPicPr>
        <p:blipFill>
          <a:blip r:embed="rId2" cstate="print"/>
          <a:srcRect/>
          <a:stretch>
            <a:fillRect/>
          </a:stretch>
        </p:blipFill>
        <p:spPr bwMode="auto">
          <a:xfrm>
            <a:off x="390525" y="1581150"/>
            <a:ext cx="8362950" cy="527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p:txBody>
          <a:bodyPr/>
          <a:lstStyle/>
          <a:p>
            <a:pPr eaLnBrk="1" hangingPunct="1"/>
            <a:r>
              <a:rPr lang="en-US" sz="4000" dirty="0" smtClean="0">
                <a:latin typeface="Arial" charset="0"/>
                <a:cs typeface="Arial" charset="0"/>
              </a:rPr>
              <a:t>Influential theory</a:t>
            </a:r>
          </a:p>
          <a:p>
            <a:pPr eaLnBrk="1" hangingPunct="1"/>
            <a:r>
              <a:rPr lang="en-US" sz="4000" dirty="0" smtClean="0">
                <a:latin typeface="Arial" charset="0"/>
                <a:cs typeface="Arial" charset="0"/>
              </a:rPr>
              <a:t>Development is more continuous</a:t>
            </a:r>
          </a:p>
          <a:p>
            <a:pPr eaLnBrk="1" hangingPunct="1"/>
            <a:r>
              <a:rPr lang="en-US" sz="4000" dirty="0" smtClean="0">
                <a:latin typeface="Arial" charset="0"/>
                <a:cs typeface="Arial" charset="0"/>
              </a:rPr>
              <a:t>Larger emphasis on social factors</a:t>
            </a:r>
            <a:endParaRPr lang="en-US" dirty="0" smtClean="0">
              <a:latin typeface="Arial" charset="0"/>
              <a:cs typeface="Arial" charset="0"/>
            </a:endParaRPr>
          </a:p>
        </p:txBody>
      </p:sp>
      <p:sp>
        <p:nvSpPr>
          <p:cNvPr id="3174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Reflecting on Piaget’s Theory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Stranger anxiety</a:t>
            </a:r>
            <a:endParaRPr lang="en-US" smtClean="0">
              <a:latin typeface="Arial" charset="0"/>
              <a:cs typeface="Arial" charset="0"/>
            </a:endParaRPr>
          </a:p>
        </p:txBody>
      </p:sp>
      <p:sp>
        <p:nvSpPr>
          <p:cNvPr id="3379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endParaRPr lang="en-US" sz="4000" i="1" dirty="0" smtClean="0">
              <a:latin typeface="Arial" charset="0"/>
              <a:cs typeface="Arial" charset="0"/>
            </a:endParaRPr>
          </a:p>
        </p:txBody>
      </p:sp>
      <p:pic>
        <p:nvPicPr>
          <p:cNvPr id="95234" name="Picture 2" descr="http://www.thecounselormom.com/wp-content/uploads/2010/12/IMG_0419.jpg"/>
          <p:cNvPicPr>
            <a:picLocks noChangeAspect="1" noChangeArrowheads="1"/>
          </p:cNvPicPr>
          <p:nvPr/>
        </p:nvPicPr>
        <p:blipFill>
          <a:blip r:embed="rId3" cstate="print"/>
          <a:srcRect/>
          <a:stretch>
            <a:fillRect/>
          </a:stretch>
        </p:blipFill>
        <p:spPr bwMode="auto">
          <a:xfrm>
            <a:off x="2057400" y="2413000"/>
            <a:ext cx="6153150" cy="410210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Attachment</a:t>
            </a:r>
            <a:endParaRPr lang="en-US" sz="4000" smtClean="0">
              <a:latin typeface="Arial" charset="0"/>
              <a:cs typeface="Arial" charset="0"/>
            </a:endParaRPr>
          </a:p>
          <a:p>
            <a:pPr lvl="1" eaLnBrk="1" hangingPunct="1"/>
            <a:r>
              <a:rPr lang="en-US" sz="3600" smtClean="0">
                <a:latin typeface="Arial" charset="0"/>
                <a:cs typeface="Arial" charset="0"/>
              </a:rPr>
              <a:t>Body contact</a:t>
            </a:r>
          </a:p>
          <a:p>
            <a:pPr lvl="2" eaLnBrk="1" hangingPunct="1"/>
            <a:r>
              <a:rPr lang="en-US" sz="3200" smtClean="0">
                <a:latin typeface="Arial" charset="0"/>
                <a:cs typeface="Arial" charset="0"/>
              </a:rPr>
              <a:t>Harry Harlow’s                                 studies</a:t>
            </a:r>
          </a:p>
          <a:p>
            <a:pPr lvl="1" eaLnBrk="1" hangingPunct="1"/>
            <a:r>
              <a:rPr lang="en-US" sz="3600" smtClean="0">
                <a:latin typeface="Arial" charset="0"/>
                <a:cs typeface="Arial" charset="0"/>
              </a:rPr>
              <a:t>Familiarity</a:t>
            </a:r>
          </a:p>
          <a:p>
            <a:pPr lvl="2" eaLnBrk="1" hangingPunct="1"/>
            <a:r>
              <a:rPr lang="en-US" sz="3200" smtClean="0">
                <a:latin typeface="Arial" charset="0"/>
                <a:cs typeface="Arial" charset="0"/>
                <a:hlinkClick r:id="rId3" action="ppaction://hlinksldjump"/>
              </a:rPr>
              <a:t>Critical period</a:t>
            </a:r>
            <a:endParaRPr lang="en-US" sz="3200" smtClean="0">
              <a:latin typeface="Arial" charset="0"/>
              <a:cs typeface="Arial" charset="0"/>
            </a:endParaRPr>
          </a:p>
          <a:p>
            <a:pPr lvl="2" eaLnBrk="1" hangingPunct="1"/>
            <a:r>
              <a:rPr lang="en-US" sz="3200" smtClean="0">
                <a:latin typeface="Arial" charset="0"/>
                <a:cs typeface="Arial" charset="0"/>
                <a:hlinkClick r:id="rId4" action="ppaction://hlinksldjump"/>
              </a:rPr>
              <a:t>Imprinting</a:t>
            </a:r>
            <a:endParaRPr lang="en-US" sz="3200" smtClean="0">
              <a:latin typeface="Arial" charset="0"/>
              <a:cs typeface="Arial" charset="0"/>
            </a:endParaRPr>
          </a:p>
          <a:p>
            <a:pPr lvl="2" eaLnBrk="1" hangingPunct="1"/>
            <a:r>
              <a:rPr lang="en-US" sz="3200" smtClean="0">
                <a:latin typeface="Arial" charset="0"/>
                <a:cs typeface="Arial" charset="0"/>
              </a:rPr>
              <a:t>Sensitive period</a:t>
            </a:r>
          </a:p>
        </p:txBody>
      </p:sp>
      <p:sp>
        <p:nvSpPr>
          <p:cNvPr id="3481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Social Development</a:t>
            </a:r>
            <a:br>
              <a:rPr lang="en-US" smtClean="0">
                <a:latin typeface="Arial" charset="0"/>
                <a:cs typeface="Arial" charset="0"/>
              </a:rPr>
            </a:br>
            <a:r>
              <a:rPr lang="en-US" sz="4000" i="1" smtClean="0">
                <a:latin typeface="Arial" charset="0"/>
                <a:cs typeface="Arial" charset="0"/>
              </a:rPr>
              <a:t>Origins of Attachment</a:t>
            </a:r>
          </a:p>
        </p:txBody>
      </p:sp>
      <p:pic>
        <p:nvPicPr>
          <p:cNvPr id="34820" name="Picture 3" descr="MyAP1e_fig_9_17.jpg">
            <a:hlinkClick r:id="rId5"/>
          </p:cNvPr>
          <p:cNvPicPr>
            <a:picLocks noChangeAspect="1"/>
          </p:cNvPicPr>
          <p:nvPr/>
        </p:nvPicPr>
        <p:blipFill>
          <a:blip r:embed="rId6" cstate="print"/>
          <a:srcRect/>
          <a:stretch>
            <a:fillRect/>
          </a:stretch>
        </p:blipFill>
        <p:spPr bwMode="auto">
          <a:xfrm>
            <a:off x="5181600" y="609600"/>
            <a:ext cx="2514600" cy="3138221"/>
          </a:xfrm>
          <a:prstGeom prst="rect">
            <a:avLst/>
          </a:prstGeom>
          <a:noFill/>
          <a:ln w="9525">
            <a:noFill/>
            <a:miter lim="800000"/>
            <a:headEnd/>
            <a:tailEnd/>
          </a:ln>
        </p:spPr>
      </p:pic>
      <p:pic>
        <p:nvPicPr>
          <p:cNvPr id="94210" name="Picture 2" descr="http://www.scienceclarified.com/everyday/images/scet_03_img0291.jpg">
            <a:hlinkClick r:id="rId7"/>
          </p:cNvPr>
          <p:cNvPicPr>
            <a:picLocks noChangeAspect="1" noChangeArrowheads="1"/>
          </p:cNvPicPr>
          <p:nvPr/>
        </p:nvPicPr>
        <p:blipFill>
          <a:blip r:embed="rId8" cstate="print"/>
          <a:srcRect/>
          <a:stretch>
            <a:fillRect/>
          </a:stretch>
        </p:blipFill>
        <p:spPr bwMode="auto">
          <a:xfrm>
            <a:off x="4572000" y="4038600"/>
            <a:ext cx="3867150" cy="245745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228600" y="1600200"/>
            <a:ext cx="8915400" cy="4525963"/>
          </a:xfrm>
        </p:spPr>
        <p:txBody>
          <a:bodyPr/>
          <a:lstStyle/>
          <a:p>
            <a:pPr eaLnBrk="1" hangingPunct="1"/>
            <a:r>
              <a:rPr lang="en-US" sz="4000" smtClean="0">
                <a:latin typeface="Arial" charset="0"/>
                <a:cs typeface="Arial" charset="0"/>
              </a:rPr>
              <a:t>Ainsworth’s “strange situation”</a:t>
            </a:r>
          </a:p>
          <a:p>
            <a:pPr lvl="1" eaLnBrk="1" hangingPunct="1"/>
            <a:r>
              <a:rPr lang="en-US" sz="3600" smtClean="0">
                <a:latin typeface="Arial" charset="0"/>
                <a:cs typeface="Arial" charset="0"/>
              </a:rPr>
              <a:t>Secure attachment</a:t>
            </a:r>
          </a:p>
          <a:p>
            <a:pPr lvl="1" eaLnBrk="1" hangingPunct="1"/>
            <a:r>
              <a:rPr lang="en-US" sz="3600" smtClean="0">
                <a:latin typeface="Arial" charset="0"/>
                <a:cs typeface="Arial" charset="0"/>
              </a:rPr>
              <a:t>Insecure attachment</a:t>
            </a:r>
            <a:endParaRPr lang="en-US" smtClean="0">
              <a:latin typeface="Arial" charset="0"/>
              <a:cs typeface="Arial" charset="0"/>
            </a:endParaRPr>
          </a:p>
        </p:txBody>
      </p:sp>
      <p:sp>
        <p:nvSpPr>
          <p:cNvPr id="3584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r>
              <a:rPr lang="en-US" dirty="0" smtClean="0">
                <a:latin typeface="Arial" charset="0"/>
                <a:cs typeface="Arial" charset="0"/>
              </a:rPr>
              <a:t>  </a:t>
            </a:r>
            <a:r>
              <a:rPr lang="en-US" sz="2900" i="1" dirty="0" smtClean="0">
                <a:latin typeface="Arial" charset="0"/>
                <a:cs typeface="Arial" charset="0"/>
              </a:rPr>
              <a:t>Attachment Differences: Temperament and Parenting</a:t>
            </a:r>
          </a:p>
        </p:txBody>
      </p:sp>
      <p:pic>
        <p:nvPicPr>
          <p:cNvPr id="93186" name="Picture 2" descr="https://encrypted-tbn2.google.com/images?q=tbn:ANd9GcQX5F4ONAFy-E0IGvoa6D80Ra242FScZFxsA1-gLO2es5UxEyTm1w"/>
          <p:cNvPicPr>
            <a:picLocks noChangeAspect="1" noChangeArrowheads="1"/>
          </p:cNvPicPr>
          <p:nvPr/>
        </p:nvPicPr>
        <p:blipFill>
          <a:blip r:embed="rId2" cstate="print"/>
          <a:srcRect/>
          <a:stretch>
            <a:fillRect/>
          </a:stretch>
        </p:blipFill>
        <p:spPr bwMode="auto">
          <a:xfrm>
            <a:off x="2133600" y="3733799"/>
            <a:ext cx="4114800" cy="280820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228600" y="1600200"/>
            <a:ext cx="8915400" cy="4525963"/>
          </a:xfrm>
        </p:spPr>
        <p:txBody>
          <a:bodyPr/>
          <a:lstStyle/>
          <a:p>
            <a:pPr eaLnBrk="1" hangingPunct="1"/>
            <a:r>
              <a:rPr lang="en-US" sz="4000" dirty="0" smtClean="0">
                <a:latin typeface="Arial" charset="0"/>
                <a:cs typeface="Arial" charset="0"/>
                <a:hlinkClick r:id="rId2" action="ppaction://hlinksldjump"/>
              </a:rPr>
              <a:t>Temperament</a:t>
            </a:r>
            <a:endParaRPr lang="en-US" sz="3600" dirty="0" smtClean="0">
              <a:latin typeface="Arial" charset="0"/>
              <a:cs typeface="Arial" charset="0"/>
            </a:endParaRPr>
          </a:p>
          <a:p>
            <a:pPr eaLnBrk="1" hangingPunct="1"/>
            <a:r>
              <a:rPr lang="en-US" sz="4000" dirty="0" smtClean="0">
                <a:latin typeface="Arial" charset="0"/>
                <a:cs typeface="Arial" charset="0"/>
              </a:rPr>
              <a:t>Erikson’s                                      </a:t>
            </a:r>
            <a:r>
              <a:rPr lang="en-US" sz="4000" dirty="0" smtClean="0">
                <a:latin typeface="Arial" charset="0"/>
                <a:cs typeface="Arial" charset="0"/>
                <a:hlinkClick r:id="rId3" action="ppaction://hlinksldjump"/>
              </a:rPr>
              <a:t>Basic trust</a:t>
            </a:r>
            <a:endParaRPr lang="en-US" dirty="0" smtClean="0">
              <a:latin typeface="Arial" charset="0"/>
              <a:cs typeface="Arial" charset="0"/>
            </a:endParaRPr>
          </a:p>
        </p:txBody>
      </p:sp>
      <p:sp>
        <p:nvSpPr>
          <p:cNvPr id="36866"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r>
              <a:rPr lang="en-US" dirty="0" smtClean="0">
                <a:latin typeface="Arial" charset="0"/>
                <a:cs typeface="Arial" charset="0"/>
              </a:rPr>
              <a:t>   </a:t>
            </a:r>
            <a:r>
              <a:rPr lang="en-US" sz="2900" i="1" dirty="0" smtClean="0">
                <a:latin typeface="Arial" charset="0"/>
                <a:cs typeface="Arial" charset="0"/>
              </a:rPr>
              <a:t>Attachment Differences: Temperament and Parenting</a:t>
            </a:r>
          </a:p>
        </p:txBody>
      </p:sp>
      <p:pic>
        <p:nvPicPr>
          <p:cNvPr id="92162" name="Picture 2" descr="http://www.babysleepsite.com/wp-content/uploads/2008/10/intensity.jpg"/>
          <p:cNvPicPr>
            <a:picLocks noChangeAspect="1" noChangeArrowheads="1"/>
          </p:cNvPicPr>
          <p:nvPr/>
        </p:nvPicPr>
        <p:blipFill>
          <a:blip r:embed="rId4" cstate="print"/>
          <a:srcRect/>
          <a:stretch>
            <a:fillRect/>
          </a:stretch>
        </p:blipFill>
        <p:spPr bwMode="auto">
          <a:xfrm>
            <a:off x="3657600" y="2362200"/>
            <a:ext cx="4038600" cy="40269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pPr eaLnBrk="1" hangingPunct="1"/>
            <a:r>
              <a:rPr lang="en-US" sz="4000" smtClean="0">
                <a:latin typeface="Arial" charset="0"/>
                <a:cs typeface="Arial" charset="0"/>
              </a:rPr>
              <a:t>Early deprivation of attachment</a:t>
            </a:r>
          </a:p>
          <a:p>
            <a:pPr eaLnBrk="1" hangingPunct="1"/>
            <a:r>
              <a:rPr lang="en-US" sz="4000" smtClean="0">
                <a:latin typeface="Arial" charset="0"/>
                <a:cs typeface="Arial" charset="0"/>
              </a:rPr>
              <a:t>Disruption of attachment</a:t>
            </a:r>
          </a:p>
          <a:p>
            <a:pPr eaLnBrk="1" hangingPunct="1"/>
            <a:r>
              <a:rPr lang="en-US" sz="4000" smtClean="0">
                <a:latin typeface="Arial" charset="0"/>
                <a:cs typeface="Arial" charset="0"/>
              </a:rPr>
              <a:t>Does day care affect attachment?</a:t>
            </a:r>
            <a:endParaRPr lang="en-US" smtClean="0">
              <a:latin typeface="Arial" charset="0"/>
              <a:cs typeface="Arial" charset="0"/>
            </a:endParaRPr>
          </a:p>
        </p:txBody>
      </p:sp>
      <p:sp>
        <p:nvSpPr>
          <p:cNvPr id="37890"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Social Development</a:t>
            </a:r>
            <a:br>
              <a:rPr lang="en-US" smtClean="0">
                <a:latin typeface="Arial" charset="0"/>
                <a:cs typeface="Arial" charset="0"/>
              </a:rPr>
            </a:br>
            <a:r>
              <a:rPr lang="en-US" sz="4000" i="1" smtClean="0">
                <a:latin typeface="Arial" charset="0"/>
                <a:cs typeface="Arial" charset="0"/>
              </a:rPr>
              <a:t>Deprivation of Attachment</a:t>
            </a:r>
          </a:p>
        </p:txBody>
      </p:sp>
      <p:pic>
        <p:nvPicPr>
          <p:cNvPr id="91138" name="Picture 2" descr="http://www.shifflettinsurance.com/Site/958456192/Images/532308352.jpg"/>
          <p:cNvPicPr>
            <a:picLocks noChangeAspect="1" noChangeArrowheads="1"/>
          </p:cNvPicPr>
          <p:nvPr/>
        </p:nvPicPr>
        <p:blipFill>
          <a:blip r:embed="rId2" cstate="print"/>
          <a:srcRect/>
          <a:stretch>
            <a:fillRect/>
          </a:stretch>
        </p:blipFill>
        <p:spPr bwMode="auto">
          <a:xfrm>
            <a:off x="2133600" y="3581400"/>
            <a:ext cx="4343400" cy="2895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Self-concept</a:t>
            </a:r>
            <a:endParaRPr lang="en-US" sz="4000" smtClean="0">
              <a:latin typeface="Arial" charset="0"/>
              <a:cs typeface="Arial" charset="0"/>
            </a:endParaRPr>
          </a:p>
          <a:p>
            <a:pPr lvl="1" eaLnBrk="1" hangingPunct="1"/>
            <a:r>
              <a:rPr lang="en-US" sz="3600" smtClean="0">
                <a:latin typeface="Arial" charset="0"/>
                <a:cs typeface="Arial" charset="0"/>
              </a:rPr>
              <a:t>Self-esteem</a:t>
            </a:r>
          </a:p>
          <a:p>
            <a:pPr lvl="1" eaLnBrk="1" hangingPunct="1"/>
            <a:r>
              <a:rPr lang="en-US" sz="3600" smtClean="0">
                <a:latin typeface="Arial" charset="0"/>
                <a:cs typeface="Arial" charset="0"/>
              </a:rPr>
              <a:t>Self-awareness</a:t>
            </a:r>
          </a:p>
        </p:txBody>
      </p:sp>
      <p:sp>
        <p:nvSpPr>
          <p:cNvPr id="38914"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Social Development</a:t>
            </a:r>
            <a:br>
              <a:rPr lang="en-US" smtClean="0">
                <a:latin typeface="Arial" charset="0"/>
                <a:cs typeface="Arial" charset="0"/>
              </a:rPr>
            </a:br>
            <a:r>
              <a:rPr lang="en-US" sz="4000" i="1" smtClean="0">
                <a:latin typeface="Arial" charset="0"/>
                <a:cs typeface="Arial" charset="0"/>
              </a:rPr>
              <a:t>Self-Concept</a:t>
            </a:r>
          </a:p>
        </p:txBody>
      </p:sp>
      <p:pic>
        <p:nvPicPr>
          <p:cNvPr id="38916" name="Picture 3" descr="MyAP1e_9UN15.jpg"/>
          <p:cNvPicPr>
            <a:picLocks noChangeAspect="1"/>
          </p:cNvPicPr>
          <p:nvPr/>
        </p:nvPicPr>
        <p:blipFill>
          <a:blip r:embed="rId3" cstate="print"/>
          <a:srcRect/>
          <a:stretch>
            <a:fillRect/>
          </a:stretch>
        </p:blipFill>
        <p:spPr bwMode="auto">
          <a:xfrm>
            <a:off x="4572000" y="3368675"/>
            <a:ext cx="44196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181600"/>
          </a:xfrm>
        </p:spPr>
        <p:txBody>
          <a:bodyPr/>
          <a:lstStyle/>
          <a:p>
            <a:r>
              <a:rPr lang="en-US" sz="2800" dirty="0" smtClean="0"/>
              <a:t>Are your parents</a:t>
            </a:r>
            <a:r>
              <a:rPr lang="en-US" dirty="0" smtClean="0"/>
              <a:t>:</a:t>
            </a:r>
          </a:p>
          <a:p>
            <a:endParaRPr lang="en-US" dirty="0" smtClean="0"/>
          </a:p>
          <a:p>
            <a:pPr lvl="1"/>
            <a:r>
              <a:rPr lang="en-US" dirty="0" smtClean="0"/>
              <a:t>Overbearing or uninvolved?</a:t>
            </a:r>
          </a:p>
          <a:p>
            <a:pPr lvl="1"/>
            <a:r>
              <a:rPr lang="en-US" dirty="0" smtClean="0"/>
              <a:t>Overprotective or distant?</a:t>
            </a:r>
          </a:p>
          <a:p>
            <a:pPr lvl="1"/>
            <a:r>
              <a:rPr lang="en-US" dirty="0" smtClean="0"/>
              <a:t>Strict or permissive?</a:t>
            </a:r>
          </a:p>
          <a:p>
            <a:endParaRPr lang="en-US" dirty="0" smtClean="0"/>
          </a:p>
          <a:p>
            <a:endParaRPr lang="en-US" dirty="0" smtClean="0"/>
          </a:p>
          <a:p>
            <a:pPr lvl="1"/>
            <a:endParaRPr lang="en-US" sz="2800" dirty="0"/>
          </a:p>
        </p:txBody>
      </p:sp>
      <p:sp>
        <p:nvSpPr>
          <p:cNvPr id="3" name="Title 2"/>
          <p:cNvSpPr>
            <a:spLocks noGrp="1"/>
          </p:cNvSpPr>
          <p:nvPr>
            <p:ph type="title"/>
          </p:nvPr>
        </p:nvSpPr>
        <p:spPr>
          <a:xfrm>
            <a:off x="457200" y="152400"/>
            <a:ext cx="8229600" cy="990600"/>
          </a:xfrm>
        </p:spPr>
        <p:txBody>
          <a:bodyPr/>
          <a:lstStyle/>
          <a:p>
            <a:r>
              <a:rPr lang="en-US" dirty="0" smtClean="0"/>
              <a:t>Parenting Styles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Developmental psychology</a:t>
            </a:r>
            <a:endParaRPr lang="en-US" sz="4000" smtClean="0">
              <a:latin typeface="Arial" charset="0"/>
              <a:cs typeface="Arial" charset="0"/>
            </a:endParaRPr>
          </a:p>
          <a:p>
            <a:pPr lvl="1" eaLnBrk="1" hangingPunct="1"/>
            <a:r>
              <a:rPr lang="en-US" sz="3600" smtClean="0">
                <a:latin typeface="Arial" charset="0"/>
                <a:cs typeface="Arial" charset="0"/>
              </a:rPr>
              <a:t>Nature versus nurture</a:t>
            </a:r>
          </a:p>
          <a:p>
            <a:pPr lvl="1" eaLnBrk="1" hangingPunct="1"/>
            <a:r>
              <a:rPr lang="en-US" sz="3600" smtClean="0">
                <a:latin typeface="Arial" charset="0"/>
                <a:cs typeface="Arial" charset="0"/>
              </a:rPr>
              <a:t>Continuity and stages</a:t>
            </a:r>
          </a:p>
          <a:p>
            <a:pPr lvl="1" eaLnBrk="1" hangingPunct="1"/>
            <a:r>
              <a:rPr lang="en-US" sz="3600" smtClean="0">
                <a:latin typeface="Arial" charset="0"/>
                <a:cs typeface="Arial" charset="0"/>
              </a:rPr>
              <a:t>Stability and change</a:t>
            </a:r>
            <a:endParaRPr lang="en-US" smtClean="0">
              <a:latin typeface="Arial" charset="0"/>
              <a:cs typeface="Arial" charset="0"/>
            </a:endParaRPr>
          </a:p>
        </p:txBody>
      </p:sp>
      <p:sp>
        <p:nvSpPr>
          <p:cNvPr id="5122"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pic>
        <p:nvPicPr>
          <p:cNvPr id="5124" name="Picture 3" descr="MyAP1e_4UN13.jpg"/>
          <p:cNvPicPr>
            <a:picLocks noChangeAspect="1"/>
          </p:cNvPicPr>
          <p:nvPr/>
        </p:nvPicPr>
        <p:blipFill>
          <a:blip r:embed="rId3" cstate="print"/>
          <a:srcRect/>
          <a:stretch>
            <a:fillRect/>
          </a:stretch>
        </p:blipFill>
        <p:spPr bwMode="auto">
          <a:xfrm>
            <a:off x="5334000" y="4343400"/>
            <a:ext cx="3529013"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p:txBody>
          <a:bodyPr/>
          <a:lstStyle/>
          <a:p>
            <a:pPr eaLnBrk="1" hangingPunct="1"/>
            <a:r>
              <a:rPr lang="en-US" sz="4000" smtClean="0">
                <a:latin typeface="Arial" charset="0"/>
                <a:cs typeface="Arial" charset="0"/>
              </a:rPr>
              <a:t>Parenting styles                    (Baumrind)</a:t>
            </a:r>
          </a:p>
          <a:p>
            <a:pPr lvl="1" eaLnBrk="1" hangingPunct="1"/>
            <a:r>
              <a:rPr lang="en-US" sz="3600" smtClean="0">
                <a:latin typeface="Arial" charset="0"/>
                <a:cs typeface="Arial" charset="0"/>
              </a:rPr>
              <a:t>Authoritarian</a:t>
            </a:r>
          </a:p>
          <a:p>
            <a:pPr lvl="1" eaLnBrk="1" hangingPunct="1"/>
            <a:r>
              <a:rPr lang="en-US" sz="3600" smtClean="0">
                <a:latin typeface="Arial" charset="0"/>
                <a:cs typeface="Arial" charset="0"/>
              </a:rPr>
              <a:t>Permissive</a:t>
            </a:r>
          </a:p>
          <a:p>
            <a:pPr lvl="1" eaLnBrk="1" hangingPunct="1"/>
            <a:r>
              <a:rPr lang="en-US" sz="3600" smtClean="0">
                <a:latin typeface="Arial" charset="0"/>
                <a:cs typeface="Arial" charset="0"/>
              </a:rPr>
              <a:t>Authoritative</a:t>
            </a:r>
          </a:p>
          <a:p>
            <a:pPr eaLnBrk="1" hangingPunct="1"/>
            <a:r>
              <a:rPr lang="en-US" sz="4000" smtClean="0">
                <a:latin typeface="Arial" charset="0"/>
                <a:cs typeface="Arial" charset="0"/>
              </a:rPr>
              <a:t>Correlation versus                causation</a:t>
            </a:r>
          </a:p>
        </p:txBody>
      </p:sp>
      <p:sp>
        <p:nvSpPr>
          <p:cNvPr id="3993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Social Development</a:t>
            </a:r>
            <a:br>
              <a:rPr lang="en-US" smtClean="0">
                <a:latin typeface="Arial" charset="0"/>
                <a:cs typeface="Arial" charset="0"/>
              </a:rPr>
            </a:br>
            <a:r>
              <a:rPr lang="en-US" sz="4000" i="1" smtClean="0">
                <a:latin typeface="Arial" charset="0"/>
                <a:cs typeface="Arial" charset="0"/>
              </a:rPr>
              <a:t>Parenting Styles</a:t>
            </a:r>
          </a:p>
        </p:txBody>
      </p:sp>
      <p:pic>
        <p:nvPicPr>
          <p:cNvPr id="89090" name="Picture 2" descr="http://helpingpsychology.com/wp-content/uploads/2010/10/iStock_000012420504XSmall1.jpg"/>
          <p:cNvPicPr>
            <a:picLocks noChangeAspect="1" noChangeArrowheads="1"/>
          </p:cNvPicPr>
          <p:nvPr/>
        </p:nvPicPr>
        <p:blipFill>
          <a:blip r:embed="rId2" cstate="print"/>
          <a:srcRect/>
          <a:stretch>
            <a:fillRect/>
          </a:stretch>
        </p:blipFill>
        <p:spPr bwMode="auto">
          <a:xfrm>
            <a:off x="4495800" y="1981200"/>
            <a:ext cx="3943350" cy="276225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p:txBody>
          <a:bodyPr>
            <a:normAutofit/>
          </a:bodyPr>
          <a:lstStyle/>
          <a:p>
            <a:pPr eaLnBrk="1" hangingPunct="1"/>
            <a:r>
              <a:rPr lang="en-US" sz="2800" dirty="0" smtClean="0">
                <a:latin typeface="Arial" charset="0"/>
                <a:cs typeface="Arial" charset="0"/>
              </a:rPr>
              <a:t>What would you do if you saw your 3 year old son playing with Barbie dolls and wearing a princess dress?</a:t>
            </a:r>
          </a:p>
          <a:p>
            <a:pPr eaLnBrk="1" hangingPunct="1"/>
            <a:endParaRPr lang="en-US" sz="2800" dirty="0" smtClean="0">
              <a:latin typeface="Arial" charset="0"/>
              <a:cs typeface="Arial" charset="0"/>
            </a:endParaRPr>
          </a:p>
          <a:p>
            <a:pPr eaLnBrk="1" hangingPunct="1"/>
            <a:r>
              <a:rPr lang="en-US" sz="2800" dirty="0" smtClean="0">
                <a:latin typeface="Arial" charset="0"/>
                <a:cs typeface="Arial" charset="0"/>
              </a:rPr>
              <a:t>What would you do if you saw your 3 year old daughter playing with Tonka trucks and Star Wars toys?</a:t>
            </a:r>
          </a:p>
        </p:txBody>
      </p:sp>
      <p:sp>
        <p:nvSpPr>
          <p:cNvPr id="4096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Social Development</a:t>
            </a:r>
            <a:br>
              <a:rPr lang="en-US" dirty="0" smtClean="0">
                <a:latin typeface="Arial" charset="0"/>
                <a:cs typeface="Arial" charset="0"/>
              </a:rPr>
            </a:br>
            <a:r>
              <a:rPr lang="en-US" sz="4000" i="1" dirty="0" smtClean="0">
                <a:latin typeface="Arial" charset="0"/>
                <a:cs typeface="Arial" charset="0"/>
              </a:rPr>
              <a:t>Gender and Child-Rearing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p:txBody>
          <a:bodyPr/>
          <a:lstStyle/>
          <a:p>
            <a:pPr eaLnBrk="1" hangingPunct="1"/>
            <a:r>
              <a:rPr lang="en-US" sz="4000" dirty="0" smtClean="0">
                <a:latin typeface="Arial" charset="0"/>
                <a:cs typeface="Arial" charset="0"/>
                <a:hlinkClick r:id="rId2" action="ppaction://hlinksldjump"/>
              </a:rPr>
              <a:t>Gender</a:t>
            </a:r>
            <a:endParaRPr lang="en-US" sz="4000" dirty="0" smtClean="0">
              <a:latin typeface="Arial" charset="0"/>
              <a:cs typeface="Arial" charset="0"/>
            </a:endParaRPr>
          </a:p>
          <a:p>
            <a:pPr lvl="1" eaLnBrk="1" hangingPunct="1"/>
            <a:r>
              <a:rPr lang="en-US" sz="3600" dirty="0" smtClean="0">
                <a:latin typeface="Arial" charset="0"/>
                <a:cs typeface="Arial" charset="0"/>
              </a:rPr>
              <a:t>Influences on social development</a:t>
            </a:r>
            <a:endParaRPr lang="en-US" dirty="0" smtClean="0">
              <a:latin typeface="Arial" charset="0"/>
              <a:cs typeface="Arial" charset="0"/>
            </a:endParaRPr>
          </a:p>
        </p:txBody>
      </p:sp>
      <p:sp>
        <p:nvSpPr>
          <p:cNvPr id="4198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Gender Development</a:t>
            </a:r>
            <a:br>
              <a:rPr lang="en-US" smtClean="0">
                <a:latin typeface="Arial" charset="0"/>
                <a:cs typeface="Arial" charset="0"/>
              </a:rPr>
            </a:br>
            <a:endParaRPr lang="en-US" sz="4000" i="1" smtClean="0">
              <a:latin typeface="Arial" charset="0"/>
              <a:cs typeface="Arial" charset="0"/>
            </a:endParaRPr>
          </a:p>
        </p:txBody>
      </p:sp>
      <p:pic>
        <p:nvPicPr>
          <p:cNvPr id="41988" name="Picture 3" descr="MyAP1e_9UN19a.jpg"/>
          <p:cNvPicPr>
            <a:picLocks noChangeAspect="1"/>
          </p:cNvPicPr>
          <p:nvPr/>
        </p:nvPicPr>
        <p:blipFill>
          <a:blip r:embed="rId3" cstate="print"/>
          <a:srcRect/>
          <a:stretch>
            <a:fillRect/>
          </a:stretch>
        </p:blipFill>
        <p:spPr bwMode="auto">
          <a:xfrm>
            <a:off x="228600" y="3811588"/>
            <a:ext cx="4114800" cy="2841625"/>
          </a:xfrm>
          <a:prstGeom prst="rect">
            <a:avLst/>
          </a:prstGeom>
          <a:noFill/>
          <a:ln w="9525">
            <a:noFill/>
            <a:miter lim="800000"/>
            <a:headEnd/>
            <a:tailEnd/>
          </a:ln>
        </p:spPr>
      </p:pic>
      <p:pic>
        <p:nvPicPr>
          <p:cNvPr id="41989" name="Picture 4" descr="MyAP1e_9UN19b.jpg"/>
          <p:cNvPicPr>
            <a:picLocks noChangeAspect="1"/>
          </p:cNvPicPr>
          <p:nvPr/>
        </p:nvPicPr>
        <p:blipFill>
          <a:blip r:embed="rId4" cstate="print"/>
          <a:srcRect/>
          <a:stretch>
            <a:fillRect/>
          </a:stretch>
        </p:blipFill>
        <p:spPr bwMode="auto">
          <a:xfrm>
            <a:off x="4895850" y="3810000"/>
            <a:ext cx="38671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p:txBody>
          <a:bodyPr/>
          <a:lstStyle/>
          <a:p>
            <a:pPr eaLnBrk="1" hangingPunct="1"/>
            <a:r>
              <a:rPr lang="en-US" sz="4000" smtClean="0">
                <a:latin typeface="Arial" charset="0"/>
                <a:cs typeface="Arial" charset="0"/>
              </a:rPr>
              <a:t>Gender and aggression</a:t>
            </a:r>
          </a:p>
          <a:p>
            <a:pPr lvl="1" eaLnBrk="1" hangingPunct="1"/>
            <a:r>
              <a:rPr lang="en-US" sz="3600" smtClean="0">
                <a:latin typeface="Arial" charset="0"/>
                <a:cs typeface="Arial" charset="0"/>
                <a:hlinkClick r:id="rId2" action="ppaction://hlinksldjump"/>
              </a:rPr>
              <a:t>Aggression</a:t>
            </a:r>
            <a:endParaRPr lang="en-US" sz="3600" smtClean="0">
              <a:latin typeface="Arial" charset="0"/>
              <a:cs typeface="Arial" charset="0"/>
            </a:endParaRPr>
          </a:p>
          <a:p>
            <a:pPr lvl="2" eaLnBrk="1" hangingPunct="1"/>
            <a:r>
              <a:rPr lang="en-US" sz="3200" smtClean="0">
                <a:latin typeface="Arial" charset="0"/>
                <a:cs typeface="Arial" charset="0"/>
              </a:rPr>
              <a:t>Physical versus relational aggression</a:t>
            </a:r>
          </a:p>
          <a:p>
            <a:pPr eaLnBrk="1" hangingPunct="1"/>
            <a:r>
              <a:rPr lang="en-US" sz="4000" smtClean="0">
                <a:latin typeface="Arial" charset="0"/>
                <a:cs typeface="Arial" charset="0"/>
              </a:rPr>
              <a:t>Gender and social power</a:t>
            </a:r>
          </a:p>
          <a:p>
            <a:pPr eaLnBrk="1" hangingPunct="1"/>
            <a:r>
              <a:rPr lang="en-US" sz="4000" smtClean="0">
                <a:latin typeface="Arial" charset="0"/>
                <a:cs typeface="Arial" charset="0"/>
              </a:rPr>
              <a:t>Gender and social connectedness</a:t>
            </a:r>
          </a:p>
          <a:p>
            <a:pPr eaLnBrk="1" hangingPunct="1"/>
            <a:endParaRPr lang="en-US" sz="4000" smtClean="0">
              <a:latin typeface="Arial" charset="0"/>
              <a:cs typeface="Arial" charset="0"/>
            </a:endParaRPr>
          </a:p>
        </p:txBody>
      </p:sp>
      <p:sp>
        <p:nvSpPr>
          <p:cNvPr id="43010"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Gender Development</a:t>
            </a:r>
            <a:br>
              <a:rPr lang="en-US" smtClean="0">
                <a:latin typeface="Arial" charset="0"/>
                <a:cs typeface="Arial" charset="0"/>
              </a:rPr>
            </a:br>
            <a:r>
              <a:rPr lang="en-US" sz="4000" i="1" smtClean="0">
                <a:latin typeface="Arial" charset="0"/>
                <a:cs typeface="Arial" charset="0"/>
              </a:rPr>
              <a:t>Gender Similarities and Differences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p:txBody>
          <a:bodyPr/>
          <a:lstStyle/>
          <a:p>
            <a:pPr eaLnBrk="1" hangingPunct="1"/>
            <a:r>
              <a:rPr lang="en-US" sz="4000" smtClean="0">
                <a:latin typeface="Arial" charset="0"/>
                <a:cs typeface="Arial" charset="0"/>
              </a:rPr>
              <a:t>Sex chromosomes</a:t>
            </a:r>
          </a:p>
          <a:p>
            <a:pPr lvl="1" eaLnBrk="1" hangingPunct="1"/>
            <a:r>
              <a:rPr lang="en-US" sz="3600" smtClean="0">
                <a:latin typeface="Arial" charset="0"/>
                <a:cs typeface="Arial" charset="0"/>
                <a:hlinkClick r:id="rId2" action="ppaction://hlinksldjump"/>
              </a:rPr>
              <a:t>X chromosome</a:t>
            </a:r>
            <a:endParaRPr lang="en-US" sz="3600" smtClean="0">
              <a:latin typeface="Arial" charset="0"/>
              <a:cs typeface="Arial" charset="0"/>
            </a:endParaRPr>
          </a:p>
          <a:p>
            <a:pPr lvl="1" eaLnBrk="1" hangingPunct="1"/>
            <a:r>
              <a:rPr lang="en-US" sz="3600" smtClean="0">
                <a:latin typeface="Arial" charset="0"/>
                <a:cs typeface="Arial" charset="0"/>
                <a:hlinkClick r:id="rId3" action="ppaction://hlinksldjump"/>
              </a:rPr>
              <a:t>Y chromosome</a:t>
            </a:r>
            <a:endParaRPr lang="en-US" sz="3600" smtClean="0">
              <a:latin typeface="Arial" charset="0"/>
              <a:cs typeface="Arial" charset="0"/>
            </a:endParaRPr>
          </a:p>
          <a:p>
            <a:pPr eaLnBrk="1" hangingPunct="1"/>
            <a:r>
              <a:rPr lang="en-US" sz="4000" smtClean="0">
                <a:latin typeface="Arial" charset="0"/>
                <a:cs typeface="Arial" charset="0"/>
              </a:rPr>
              <a:t>Sex hormones</a:t>
            </a:r>
          </a:p>
          <a:p>
            <a:pPr lvl="1" eaLnBrk="1" hangingPunct="1"/>
            <a:r>
              <a:rPr lang="en-US" sz="3600" smtClean="0">
                <a:latin typeface="Arial" charset="0"/>
                <a:cs typeface="Arial" charset="0"/>
                <a:hlinkClick r:id="rId4" action="ppaction://hlinksldjump"/>
              </a:rPr>
              <a:t>Testosterone</a:t>
            </a:r>
            <a:endParaRPr lang="en-US" smtClean="0">
              <a:latin typeface="Arial" charset="0"/>
              <a:cs typeface="Arial" charset="0"/>
            </a:endParaRPr>
          </a:p>
        </p:txBody>
      </p:sp>
      <p:sp>
        <p:nvSpPr>
          <p:cNvPr id="44034"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Gender Development</a:t>
            </a:r>
            <a:br>
              <a:rPr lang="en-US" smtClean="0">
                <a:latin typeface="Arial" charset="0"/>
                <a:cs typeface="Arial" charset="0"/>
              </a:rPr>
            </a:br>
            <a:r>
              <a:rPr lang="en-US" sz="4000" i="1" smtClean="0">
                <a:latin typeface="Arial" charset="0"/>
                <a:cs typeface="Arial" charset="0"/>
              </a:rPr>
              <a:t>The Nature of Gender</a:t>
            </a:r>
          </a:p>
        </p:txBody>
      </p:sp>
      <p:pic>
        <p:nvPicPr>
          <p:cNvPr id="44036" name="Picture 3" descr="MyAP1e_9UN20.jpg"/>
          <p:cNvPicPr>
            <a:picLocks noChangeAspect="1"/>
          </p:cNvPicPr>
          <p:nvPr/>
        </p:nvPicPr>
        <p:blipFill>
          <a:blip r:embed="rId5" cstate="print"/>
          <a:srcRect/>
          <a:stretch>
            <a:fillRect/>
          </a:stretch>
        </p:blipFill>
        <p:spPr bwMode="auto">
          <a:xfrm>
            <a:off x="4495800" y="2514600"/>
            <a:ext cx="444023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Gender Role</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Role</a:t>
            </a:r>
            <a:endParaRPr lang="en-US" sz="3600" smtClean="0">
              <a:latin typeface="Arial" charset="0"/>
              <a:cs typeface="Arial" charset="0"/>
            </a:endParaRPr>
          </a:p>
          <a:p>
            <a:pPr eaLnBrk="1" hangingPunct="1"/>
            <a:r>
              <a:rPr lang="en-US" sz="4000" smtClean="0">
                <a:latin typeface="Arial" charset="0"/>
                <a:cs typeface="Arial" charset="0"/>
              </a:rPr>
              <a:t>Gender and child                           -rearing</a:t>
            </a:r>
          </a:p>
          <a:p>
            <a:pPr lvl="1" eaLnBrk="1" hangingPunct="1"/>
            <a:r>
              <a:rPr lang="en-US" sz="3600" smtClean="0">
                <a:latin typeface="Arial" charset="0"/>
                <a:cs typeface="Arial" charset="0"/>
              </a:rPr>
              <a:t>Gender identity</a:t>
            </a:r>
          </a:p>
          <a:p>
            <a:pPr lvl="1" eaLnBrk="1" hangingPunct="1"/>
            <a:r>
              <a:rPr lang="en-US" sz="3600" smtClean="0">
                <a:latin typeface="Arial" charset="0"/>
                <a:cs typeface="Arial" charset="0"/>
                <a:hlinkClick r:id="rId4" action="ppaction://hlinksldjump"/>
              </a:rPr>
              <a:t>Gender typing</a:t>
            </a:r>
            <a:endParaRPr lang="en-US" sz="3600" smtClean="0">
              <a:latin typeface="Arial" charset="0"/>
              <a:cs typeface="Arial" charset="0"/>
            </a:endParaRPr>
          </a:p>
          <a:p>
            <a:pPr eaLnBrk="1" hangingPunct="1"/>
            <a:r>
              <a:rPr lang="en-US" sz="4000" smtClean="0">
                <a:latin typeface="Arial" charset="0"/>
                <a:cs typeface="Arial" charset="0"/>
                <a:hlinkClick r:id="rId5" action="ppaction://hlinksldjump"/>
              </a:rPr>
              <a:t>Social learning theory</a:t>
            </a:r>
            <a:endParaRPr lang="en-US" smtClean="0">
              <a:latin typeface="Arial" charset="0"/>
              <a:cs typeface="Arial" charset="0"/>
            </a:endParaRPr>
          </a:p>
        </p:txBody>
      </p:sp>
      <p:sp>
        <p:nvSpPr>
          <p:cNvPr id="4505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Gender Development</a:t>
            </a:r>
            <a:br>
              <a:rPr lang="en-US" smtClean="0">
                <a:latin typeface="Arial" charset="0"/>
                <a:cs typeface="Arial" charset="0"/>
              </a:rPr>
            </a:br>
            <a:r>
              <a:rPr lang="en-US" sz="4000" i="1" smtClean="0">
                <a:latin typeface="Arial" charset="0"/>
                <a:cs typeface="Arial" charset="0"/>
              </a:rPr>
              <a:t>The Nurture of Gender</a:t>
            </a:r>
          </a:p>
        </p:txBody>
      </p:sp>
      <p:pic>
        <p:nvPicPr>
          <p:cNvPr id="45060" name="Picture 3" descr="MyAP1e_9UN23.jpg"/>
          <p:cNvPicPr>
            <a:picLocks noChangeAspect="1"/>
          </p:cNvPicPr>
          <p:nvPr/>
        </p:nvPicPr>
        <p:blipFill>
          <a:blip r:embed="rId6" cstate="print"/>
          <a:srcRect/>
          <a:stretch>
            <a:fillRect/>
          </a:stretch>
        </p:blipFill>
        <p:spPr bwMode="auto">
          <a:xfrm>
            <a:off x="4900613" y="1143000"/>
            <a:ext cx="4090987" cy="417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MyAP1e_fig_9_21.jpg"/>
          <p:cNvPicPr>
            <a:picLocks noChangeAspect="1"/>
          </p:cNvPicPr>
          <p:nvPr/>
        </p:nvPicPr>
        <p:blipFill>
          <a:blip r:embed="rId2" cstate="print"/>
          <a:srcRect/>
          <a:stretch>
            <a:fillRect/>
          </a:stretch>
        </p:blipFill>
        <p:spPr bwMode="auto">
          <a:xfrm>
            <a:off x="1200150" y="1600200"/>
            <a:ext cx="6877050" cy="5257800"/>
          </a:xfrm>
          <a:prstGeom prst="rect">
            <a:avLst/>
          </a:prstGeom>
          <a:noFill/>
          <a:ln w="9525">
            <a:noFill/>
            <a:miter lim="800000"/>
            <a:headEnd/>
            <a:tailEnd/>
          </a:ln>
        </p:spPr>
      </p:pic>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Gender Development</a:t>
            </a:r>
            <a:br>
              <a:rPr lang="en-US" sz="4400">
                <a:ea typeface="+mj-ea"/>
                <a:cs typeface="Arial" charset="0"/>
              </a:rPr>
            </a:br>
            <a:r>
              <a:rPr lang="en-US" sz="4000" i="1">
                <a:ea typeface="+mj-ea"/>
                <a:cs typeface="Arial" charset="0"/>
              </a:rPr>
              <a:t>The Nurture of Gender</a:t>
            </a:r>
            <a:endParaRPr lang="en-US" sz="4000" i="1" dirty="0">
              <a:ea typeface="+mj-ea"/>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Parents and Peers</a:t>
            </a:r>
          </a:p>
        </p:txBody>
      </p:sp>
      <p:pic>
        <p:nvPicPr>
          <p:cNvPr id="82946" name="Picture 2" descr="http://www.skill-guru.com/sat/wp-content/uploads/2011/07/helicopter-parents.jpg"/>
          <p:cNvPicPr>
            <a:picLocks noChangeAspect="1" noChangeArrowheads="1"/>
          </p:cNvPicPr>
          <p:nvPr/>
        </p:nvPicPr>
        <p:blipFill>
          <a:blip r:embed="rId2" cstate="print"/>
          <a:srcRect/>
          <a:stretch>
            <a:fillRect/>
          </a:stretch>
        </p:blipFill>
        <p:spPr bwMode="auto">
          <a:xfrm>
            <a:off x="2514600" y="1600200"/>
            <a:ext cx="3714750" cy="463867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much of an influence do your parents have on:</a:t>
            </a:r>
          </a:p>
          <a:p>
            <a:pPr lvl="1"/>
            <a:endParaRPr lang="en-US" dirty="0" smtClean="0"/>
          </a:p>
          <a:p>
            <a:pPr lvl="1"/>
            <a:r>
              <a:rPr lang="en-US" dirty="0" smtClean="0"/>
              <a:t>Your activities?</a:t>
            </a:r>
          </a:p>
          <a:p>
            <a:pPr lvl="1"/>
            <a:r>
              <a:rPr lang="en-US" dirty="0" smtClean="0"/>
              <a:t>Your religious views?</a:t>
            </a:r>
          </a:p>
          <a:p>
            <a:pPr lvl="1"/>
            <a:r>
              <a:rPr lang="en-US" dirty="0" smtClean="0"/>
              <a:t>Your musical interests?</a:t>
            </a:r>
          </a:p>
          <a:p>
            <a:pPr lvl="1"/>
            <a:r>
              <a:rPr lang="en-US" dirty="0" smtClean="0"/>
              <a:t>Your political views?</a:t>
            </a:r>
          </a:p>
          <a:p>
            <a:pPr lvl="1"/>
            <a:r>
              <a:rPr lang="en-US" dirty="0" smtClean="0"/>
              <a:t>Your style of dress?</a:t>
            </a:r>
          </a:p>
          <a:p>
            <a:pPr lvl="1"/>
            <a:r>
              <a:rPr lang="en-US" dirty="0" smtClean="0"/>
              <a:t>Your peer groups?</a:t>
            </a:r>
          </a:p>
          <a:p>
            <a:pPr lvl="1"/>
            <a:r>
              <a:rPr lang="en-US" dirty="0" smtClean="0"/>
              <a:t>Your career choice?</a:t>
            </a:r>
          </a:p>
          <a:p>
            <a:endParaRPr lang="en-US" dirty="0"/>
          </a:p>
        </p:txBody>
      </p:sp>
      <p:sp>
        <p:nvSpPr>
          <p:cNvPr id="3" name="Title 2"/>
          <p:cNvSpPr>
            <a:spLocks noGrp="1"/>
          </p:cNvSpPr>
          <p:nvPr>
            <p:ph type="title"/>
          </p:nvPr>
        </p:nvSpPr>
        <p:spPr/>
        <p:txBody>
          <a:bodyPr/>
          <a:lstStyle/>
          <a:p>
            <a:r>
              <a:rPr lang="en-US" dirty="0" smtClean="0"/>
              <a:t>Parental Influences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304800" y="1219200"/>
            <a:ext cx="8686800" cy="4525963"/>
          </a:xfrm>
        </p:spPr>
        <p:txBody>
          <a:bodyPr/>
          <a:lstStyle/>
          <a:p>
            <a:pPr eaLnBrk="1" hangingPunct="1"/>
            <a:r>
              <a:rPr lang="en-US" sz="4000" smtClean="0">
                <a:latin typeface="Arial" charset="0"/>
                <a:cs typeface="Arial" charset="0"/>
              </a:rPr>
              <a:t>How much credit (or blame) do parents                                deserve?</a:t>
            </a:r>
            <a:endParaRPr lang="en-US" smtClean="0">
              <a:latin typeface="Arial" charset="0"/>
              <a:cs typeface="Arial" charset="0"/>
            </a:endParaRPr>
          </a:p>
        </p:txBody>
      </p:sp>
      <p:sp>
        <p:nvSpPr>
          <p:cNvPr id="53250"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Parents and Early Experiences</a:t>
            </a:r>
            <a:br>
              <a:rPr lang="en-US" smtClean="0">
                <a:latin typeface="Arial" charset="0"/>
                <a:cs typeface="Arial" charset="0"/>
              </a:rPr>
            </a:br>
            <a:endParaRPr lang="en-US" sz="4000" i="1" smtClean="0">
              <a:latin typeface="Arial" charset="0"/>
              <a:cs typeface="Arial" charset="0"/>
            </a:endParaRPr>
          </a:p>
        </p:txBody>
      </p:sp>
      <p:pic>
        <p:nvPicPr>
          <p:cNvPr id="80898" name="Picture 2" descr="http://img.timeinc.net/time/daily/2009/0911/a_whelicopter_1130.jpg"/>
          <p:cNvPicPr>
            <a:picLocks noChangeAspect="1" noChangeArrowheads="1"/>
          </p:cNvPicPr>
          <p:nvPr/>
        </p:nvPicPr>
        <p:blipFill>
          <a:blip r:embed="rId2" cstate="print"/>
          <a:srcRect/>
          <a:stretch>
            <a:fillRect/>
          </a:stretch>
        </p:blipFill>
        <p:spPr bwMode="auto">
          <a:xfrm>
            <a:off x="3505200" y="1981200"/>
            <a:ext cx="3733800" cy="441136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Prenatal Development and the Newborn</a:t>
            </a:r>
          </a:p>
        </p:txBody>
      </p:sp>
      <p:pic>
        <p:nvPicPr>
          <p:cNvPr id="118786" name="Picture 2" descr="http://embryology.med.unsw.edu.au/wwwhuman/Stages/Images/Cst800.jpg"/>
          <p:cNvPicPr>
            <a:picLocks noChangeAspect="1" noChangeArrowheads="1"/>
          </p:cNvPicPr>
          <p:nvPr/>
        </p:nvPicPr>
        <p:blipFill>
          <a:blip r:embed="rId2" cstate="print"/>
          <a:srcRect/>
          <a:stretch>
            <a:fillRect/>
          </a:stretch>
        </p:blipFill>
        <p:spPr bwMode="auto">
          <a:xfrm>
            <a:off x="1371600" y="1676400"/>
            <a:ext cx="6096000" cy="4572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How much do your friends influence:</a:t>
            </a:r>
          </a:p>
          <a:p>
            <a:endParaRPr lang="en-US" sz="2800" dirty="0" smtClean="0"/>
          </a:p>
          <a:p>
            <a:pPr lvl="1"/>
            <a:r>
              <a:rPr lang="en-US" dirty="0" smtClean="0"/>
              <a:t>Your activities?</a:t>
            </a:r>
          </a:p>
          <a:p>
            <a:pPr lvl="1"/>
            <a:r>
              <a:rPr lang="en-US" dirty="0" smtClean="0"/>
              <a:t>Your religious views?</a:t>
            </a:r>
          </a:p>
          <a:p>
            <a:pPr lvl="1"/>
            <a:r>
              <a:rPr lang="en-US" dirty="0" smtClean="0"/>
              <a:t>Your musical interests?</a:t>
            </a:r>
          </a:p>
          <a:p>
            <a:pPr lvl="1"/>
            <a:r>
              <a:rPr lang="en-US" dirty="0" smtClean="0"/>
              <a:t>Your political views?</a:t>
            </a:r>
          </a:p>
          <a:p>
            <a:pPr lvl="1"/>
            <a:r>
              <a:rPr lang="en-US" dirty="0" smtClean="0"/>
              <a:t>Your style of dress?</a:t>
            </a:r>
          </a:p>
          <a:p>
            <a:pPr lvl="1"/>
            <a:r>
              <a:rPr lang="en-US" dirty="0" smtClean="0"/>
              <a:t>Your career choice?</a:t>
            </a:r>
            <a:endParaRPr lang="en-US" dirty="0"/>
          </a:p>
        </p:txBody>
      </p:sp>
      <p:sp>
        <p:nvSpPr>
          <p:cNvPr id="3" name="Title 2"/>
          <p:cNvSpPr>
            <a:spLocks noGrp="1"/>
          </p:cNvSpPr>
          <p:nvPr>
            <p:ph type="title"/>
          </p:nvPr>
        </p:nvSpPr>
        <p:spPr/>
        <p:txBody>
          <a:bodyPr/>
          <a:lstStyle/>
          <a:p>
            <a:r>
              <a:rPr lang="en-US" dirty="0" smtClean="0"/>
              <a:t>Peer Influence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p:txBody>
          <a:bodyPr/>
          <a:lstStyle/>
          <a:p>
            <a:pPr eaLnBrk="1" hangingPunct="1"/>
            <a:r>
              <a:rPr lang="en-US" sz="4000" smtClean="0">
                <a:latin typeface="Arial" charset="0"/>
                <a:cs typeface="Arial" charset="0"/>
              </a:rPr>
              <a:t>Peer influence</a:t>
            </a:r>
            <a:endParaRPr lang="en-US" smtClean="0">
              <a:latin typeface="Arial" charset="0"/>
              <a:cs typeface="Arial" charset="0"/>
            </a:endParaRPr>
          </a:p>
        </p:txBody>
      </p:sp>
      <p:sp>
        <p:nvSpPr>
          <p:cNvPr id="54274"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Peer Influence</a:t>
            </a:r>
            <a:br>
              <a:rPr lang="en-US" smtClean="0">
                <a:latin typeface="Arial" charset="0"/>
                <a:cs typeface="Arial" charset="0"/>
              </a:rPr>
            </a:br>
            <a:endParaRPr lang="en-US" sz="4000" i="1" smtClean="0">
              <a:latin typeface="Arial" charset="0"/>
              <a:cs typeface="Arial" charset="0"/>
            </a:endParaRPr>
          </a:p>
        </p:txBody>
      </p:sp>
      <p:pic>
        <p:nvPicPr>
          <p:cNvPr id="79874" name="Picture 2" descr="http://t2.gstatic.com/images?q=tbn:ANd9GcSVfly3RYEurlzhp_ciF8vYK2bXg8_OGmrF7SzOhxwRU_WbPE2uX1VG9O3I"/>
          <p:cNvPicPr>
            <a:picLocks noChangeAspect="1" noChangeArrowheads="1"/>
          </p:cNvPicPr>
          <p:nvPr/>
        </p:nvPicPr>
        <p:blipFill>
          <a:blip r:embed="rId2" cstate="print"/>
          <a:srcRect/>
          <a:stretch>
            <a:fillRect/>
          </a:stretch>
        </p:blipFill>
        <p:spPr bwMode="auto">
          <a:xfrm>
            <a:off x="1828800" y="2514600"/>
            <a:ext cx="5181600" cy="3886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p:nvPr>
        </p:nvSpPr>
        <p:spPr>
          <a:xfrm>
            <a:off x="0" y="0"/>
            <a:ext cx="9144000" cy="1630363"/>
          </a:xfrm>
        </p:spPr>
        <p:txBody>
          <a:bodyPr/>
          <a:lstStyle/>
          <a:p>
            <a:pPr eaLnBrk="1" hangingPunct="1"/>
            <a:r>
              <a:rPr lang="en-US" sz="4800" b="1" dirty="0" smtClean="0">
                <a:latin typeface="Arial" charset="0"/>
                <a:cs typeface="Arial" charset="0"/>
              </a:rPr>
              <a:t>  Adolescence</a:t>
            </a:r>
          </a:p>
        </p:txBody>
      </p:sp>
      <p:pic>
        <p:nvPicPr>
          <p:cNvPr id="77826" name="Picture 2" descr="http://i1-news.softpedia-static.com/images/news2/Adolescence-3.jpg"/>
          <p:cNvPicPr>
            <a:picLocks noChangeAspect="1" noChangeArrowheads="1"/>
          </p:cNvPicPr>
          <p:nvPr/>
        </p:nvPicPr>
        <p:blipFill>
          <a:blip r:embed="rId2" cstate="print"/>
          <a:srcRect/>
          <a:stretch>
            <a:fillRect/>
          </a:stretch>
        </p:blipFill>
        <p:spPr bwMode="auto">
          <a:xfrm>
            <a:off x="685800" y="1828800"/>
            <a:ext cx="8005007" cy="36576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Adolescence</a:t>
            </a:r>
            <a:endParaRPr lang="en-US" smtClean="0">
              <a:latin typeface="Arial" charset="0"/>
              <a:cs typeface="Arial" charset="0"/>
            </a:endParaRPr>
          </a:p>
        </p:txBody>
      </p:sp>
      <p:sp>
        <p:nvSpPr>
          <p:cNvPr id="56322"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pic>
        <p:nvPicPr>
          <p:cNvPr id="56324" name="Picture 3" descr="MyAP1e_fig_9_24b.jpg"/>
          <p:cNvPicPr>
            <a:picLocks noChangeAspect="1"/>
          </p:cNvPicPr>
          <p:nvPr/>
        </p:nvPicPr>
        <p:blipFill>
          <a:blip r:embed="rId3" cstate="print"/>
          <a:srcRect/>
          <a:stretch>
            <a:fillRect/>
          </a:stretch>
        </p:blipFill>
        <p:spPr bwMode="auto">
          <a:xfrm>
            <a:off x="2743200" y="2382838"/>
            <a:ext cx="5943600"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Puberty</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Primary sexual characteristics</a:t>
            </a:r>
            <a:endParaRPr lang="en-US" sz="3600" smtClean="0">
              <a:latin typeface="Arial" charset="0"/>
              <a:cs typeface="Arial" charset="0"/>
            </a:endParaRPr>
          </a:p>
          <a:p>
            <a:pPr lvl="2" eaLnBrk="1" hangingPunct="1"/>
            <a:r>
              <a:rPr lang="en-US" sz="3200" smtClean="0">
                <a:latin typeface="Arial" charset="0"/>
                <a:cs typeface="Arial" charset="0"/>
                <a:hlinkClick r:id="rId4" action="ppaction://hlinksldjump"/>
              </a:rPr>
              <a:t>menarche</a:t>
            </a:r>
            <a:endParaRPr lang="en-US" sz="3200" smtClean="0">
              <a:latin typeface="Arial" charset="0"/>
              <a:cs typeface="Arial" charset="0"/>
            </a:endParaRPr>
          </a:p>
          <a:p>
            <a:pPr lvl="1" eaLnBrk="1" hangingPunct="1"/>
            <a:r>
              <a:rPr lang="en-US" sz="3600" smtClean="0">
                <a:latin typeface="Arial" charset="0"/>
                <a:cs typeface="Arial" charset="0"/>
                <a:hlinkClick r:id="rId5" action="ppaction://hlinksldjump"/>
              </a:rPr>
              <a:t>Secondary sexual characteristics</a:t>
            </a:r>
            <a:endParaRPr lang="en-US" sz="3600" smtClean="0">
              <a:latin typeface="Arial" charset="0"/>
              <a:cs typeface="Arial" charset="0"/>
            </a:endParaRPr>
          </a:p>
          <a:p>
            <a:pPr lvl="1" eaLnBrk="1" hangingPunct="1"/>
            <a:r>
              <a:rPr lang="en-US" sz="3600" smtClean="0">
                <a:latin typeface="Arial" charset="0"/>
                <a:cs typeface="Arial" charset="0"/>
              </a:rPr>
              <a:t>Timing of sexual characteristics</a:t>
            </a:r>
            <a:endParaRPr lang="en-US" smtClean="0">
              <a:latin typeface="Arial" charset="0"/>
              <a:cs typeface="Arial" charset="0"/>
            </a:endParaRPr>
          </a:p>
        </p:txBody>
      </p:sp>
      <p:sp>
        <p:nvSpPr>
          <p:cNvPr id="5734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Physical Development</a:t>
            </a:r>
            <a:br>
              <a:rPr lang="en-US" smtClean="0">
                <a:latin typeface="Arial" charset="0"/>
                <a:cs typeface="Arial" charset="0"/>
              </a:rPr>
            </a:br>
            <a:endParaRPr lang="en-US" sz="4000" i="1" smtClean="0">
              <a:latin typeface="Arial" charset="0"/>
              <a:cs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p:txBody>
          <a:bodyPr/>
          <a:lstStyle/>
          <a:p>
            <a:pPr eaLnBrk="1" hangingPunct="1"/>
            <a:r>
              <a:rPr lang="en-US" sz="4000" smtClean="0">
                <a:latin typeface="Arial" charset="0"/>
                <a:cs typeface="Arial" charset="0"/>
              </a:rPr>
              <a:t>Piaget’s formal                     operations</a:t>
            </a:r>
            <a:endParaRPr lang="en-US" smtClean="0">
              <a:latin typeface="Arial" charset="0"/>
              <a:cs typeface="Arial" charset="0"/>
            </a:endParaRPr>
          </a:p>
        </p:txBody>
      </p:sp>
      <p:sp>
        <p:nvSpPr>
          <p:cNvPr id="6041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Developing Reasoning Power</a:t>
            </a:r>
          </a:p>
        </p:txBody>
      </p:sp>
      <p:pic>
        <p:nvPicPr>
          <p:cNvPr id="60420" name="Picture 3" descr="MyAP1e_9UN30a.jpg"/>
          <p:cNvPicPr>
            <a:picLocks noChangeAspect="1"/>
          </p:cNvPicPr>
          <p:nvPr/>
        </p:nvPicPr>
        <p:blipFill>
          <a:blip r:embed="rId2" cstate="print"/>
          <a:srcRect/>
          <a:stretch>
            <a:fillRect/>
          </a:stretch>
        </p:blipFill>
        <p:spPr bwMode="auto">
          <a:xfrm>
            <a:off x="228600" y="3276600"/>
            <a:ext cx="5143500" cy="3429000"/>
          </a:xfrm>
          <a:prstGeom prst="rect">
            <a:avLst/>
          </a:prstGeom>
          <a:noFill/>
          <a:ln w="9525">
            <a:noFill/>
            <a:miter lim="800000"/>
            <a:headEnd/>
            <a:tailEnd/>
          </a:ln>
        </p:spPr>
      </p:pic>
      <p:pic>
        <p:nvPicPr>
          <p:cNvPr id="60421" name="Picture 4" descr="MyAP1e_9UN30b.jpg"/>
          <p:cNvPicPr>
            <a:picLocks noChangeAspect="1"/>
          </p:cNvPicPr>
          <p:nvPr/>
        </p:nvPicPr>
        <p:blipFill>
          <a:blip r:embed="rId3" cstate="print"/>
          <a:srcRect/>
          <a:stretch>
            <a:fillRect/>
          </a:stretch>
        </p:blipFill>
        <p:spPr bwMode="auto">
          <a:xfrm>
            <a:off x="5486400" y="1524000"/>
            <a:ext cx="3455988"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p:txBody>
          <a:bodyPr/>
          <a:lstStyle/>
          <a:p>
            <a:pPr eaLnBrk="1" hangingPunct="1"/>
            <a:r>
              <a:rPr lang="en-US" sz="4000" smtClean="0">
                <a:latin typeface="Arial" charset="0"/>
                <a:cs typeface="Arial" charset="0"/>
              </a:rPr>
              <a:t>Lawrence Kohlberg</a:t>
            </a:r>
          </a:p>
          <a:p>
            <a:pPr lvl="1" eaLnBrk="1" hangingPunct="1"/>
            <a:r>
              <a:rPr lang="en-US" sz="3600" smtClean="0">
                <a:latin typeface="Arial" charset="0"/>
                <a:cs typeface="Arial" charset="0"/>
              </a:rPr>
              <a:t>Preconventional morality</a:t>
            </a:r>
          </a:p>
          <a:p>
            <a:pPr lvl="1" eaLnBrk="1" hangingPunct="1"/>
            <a:r>
              <a:rPr lang="en-US" sz="3600" smtClean="0">
                <a:latin typeface="Arial" charset="0"/>
                <a:cs typeface="Arial" charset="0"/>
              </a:rPr>
              <a:t>Conventional morality</a:t>
            </a:r>
          </a:p>
          <a:p>
            <a:pPr lvl="1" eaLnBrk="1" hangingPunct="1"/>
            <a:r>
              <a:rPr lang="en-US" sz="3600" smtClean="0">
                <a:latin typeface="Arial" charset="0"/>
                <a:cs typeface="Arial" charset="0"/>
              </a:rPr>
              <a:t>Postconventional morality</a:t>
            </a:r>
          </a:p>
          <a:p>
            <a:pPr eaLnBrk="1" hangingPunct="1"/>
            <a:r>
              <a:rPr lang="en-US" sz="4000" smtClean="0">
                <a:latin typeface="Arial" charset="0"/>
                <a:cs typeface="Arial" charset="0"/>
              </a:rPr>
              <a:t>Moral feeling</a:t>
            </a:r>
          </a:p>
          <a:p>
            <a:pPr eaLnBrk="1" hangingPunct="1"/>
            <a:r>
              <a:rPr lang="en-US" sz="4000" smtClean="0">
                <a:latin typeface="Arial" charset="0"/>
                <a:cs typeface="Arial" charset="0"/>
              </a:rPr>
              <a:t>Moral action</a:t>
            </a:r>
          </a:p>
        </p:txBody>
      </p:sp>
      <p:sp>
        <p:nvSpPr>
          <p:cNvPr id="61442"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Developing Morality</a:t>
            </a:r>
          </a:p>
        </p:txBody>
      </p:sp>
      <p:pic>
        <p:nvPicPr>
          <p:cNvPr id="61444" name="Picture 3" descr="MyAP1e_9UN31.jpg"/>
          <p:cNvPicPr>
            <a:picLocks noChangeAspect="1"/>
          </p:cNvPicPr>
          <p:nvPr/>
        </p:nvPicPr>
        <p:blipFill>
          <a:blip r:embed="rId2" cstate="print"/>
          <a:srcRect/>
          <a:stretch>
            <a:fillRect/>
          </a:stretch>
        </p:blipFill>
        <p:spPr bwMode="auto">
          <a:xfrm>
            <a:off x="4953000" y="4254500"/>
            <a:ext cx="3962400" cy="239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4572000"/>
          </a:xfrm>
        </p:spPr>
        <p:txBody>
          <a:bodyPr>
            <a:noAutofit/>
          </a:bodyPr>
          <a:lstStyle/>
          <a:p>
            <a:pPr>
              <a:buNone/>
            </a:pPr>
            <a:r>
              <a:rPr lang="en-US" sz="1800" b="1" u="sng" dirty="0" err="1" smtClean="0"/>
              <a:t>Preconventional</a:t>
            </a:r>
            <a:r>
              <a:rPr lang="en-US" sz="1800" b="1" u="sng" dirty="0" smtClean="0"/>
              <a:t> Morality</a:t>
            </a:r>
          </a:p>
          <a:p>
            <a:pPr>
              <a:buNone/>
            </a:pPr>
            <a:r>
              <a:rPr lang="en-US" sz="1800" dirty="0" smtClean="0"/>
              <a:t>1. Avoids punishment—“Heinz will go to jail if he steals the drug.”</a:t>
            </a:r>
          </a:p>
          <a:p>
            <a:pPr>
              <a:buNone/>
            </a:pPr>
            <a:r>
              <a:rPr lang="en-US" sz="1800" dirty="0" smtClean="0"/>
              <a:t>2. Gains rewards—“Heinz will have someone to fix fine dinners for him if his wife lives.”</a:t>
            </a:r>
          </a:p>
          <a:p>
            <a:pPr>
              <a:buNone/>
            </a:pPr>
            <a:r>
              <a:rPr lang="en-US" sz="1800" b="1" u="sng" dirty="0" smtClean="0"/>
              <a:t>Conventional Morality</a:t>
            </a:r>
          </a:p>
          <a:p>
            <a:pPr>
              <a:buNone/>
            </a:pPr>
            <a:r>
              <a:rPr lang="en-US" sz="1800" dirty="0" smtClean="0"/>
              <a:t>3. Gains approval/avoids disapproval—“What would people think of Heinz if he lets his wife die?”</a:t>
            </a:r>
          </a:p>
          <a:p>
            <a:pPr>
              <a:buNone/>
            </a:pPr>
            <a:r>
              <a:rPr lang="en-US" sz="1800" dirty="0" smtClean="0"/>
              <a:t>4. Does duty to support society/avoids dishonor or guilt—“Heinz must live up to his marriage vow of protecting his wife.”</a:t>
            </a:r>
          </a:p>
          <a:p>
            <a:pPr>
              <a:buNone/>
            </a:pPr>
            <a:r>
              <a:rPr lang="en-US" sz="1800" b="1" u="sng" dirty="0" err="1" smtClean="0"/>
              <a:t>Postconventional</a:t>
            </a:r>
            <a:r>
              <a:rPr lang="en-US" sz="1800" b="1" u="sng" dirty="0" smtClean="0"/>
              <a:t> Morality</a:t>
            </a:r>
          </a:p>
          <a:p>
            <a:pPr>
              <a:buNone/>
            </a:pPr>
            <a:r>
              <a:rPr lang="en-US" sz="1800" dirty="0" smtClean="0"/>
              <a:t>5. Affirms agreed-upon rights—“Everyone agrees that people have the right to live.”</a:t>
            </a:r>
          </a:p>
          <a:p>
            <a:pPr>
              <a:buNone/>
            </a:pPr>
            <a:r>
              <a:rPr lang="en-US" sz="1800" dirty="0" smtClean="0"/>
              <a:t>6. Abstract, autonomous moral principle—“Saving a life takes precedence over everything else, including the law.”</a:t>
            </a:r>
            <a:endParaRPr lang="en-US" sz="1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How can you tell that someone is your friend?</a:t>
            </a:r>
            <a:endParaRPr lang="en-US" b="1"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You and your friends found a sheet of paper that</a:t>
            </a:r>
          </a:p>
          <a:p>
            <a:pPr>
              <a:buNone/>
            </a:pPr>
            <a:r>
              <a:rPr lang="en-US" dirty="0" smtClean="0"/>
              <a:t>your teacher must have lost. On the paper are the</a:t>
            </a:r>
          </a:p>
          <a:p>
            <a:pPr>
              <a:buNone/>
            </a:pPr>
            <a:r>
              <a:rPr lang="en-US" dirty="0" smtClean="0"/>
              <a:t>questions and answers for a test that you are going</a:t>
            </a:r>
          </a:p>
          <a:p>
            <a:pPr>
              <a:buNone/>
            </a:pPr>
            <a:r>
              <a:rPr lang="en-US" dirty="0" smtClean="0"/>
              <a:t>to have tomorrow. Your friends all plan to study</a:t>
            </a:r>
          </a:p>
          <a:p>
            <a:pPr>
              <a:buNone/>
            </a:pPr>
            <a:r>
              <a:rPr lang="en-US" dirty="0" smtClean="0"/>
              <a:t>from it, and they want you to go along with them.</a:t>
            </a:r>
          </a:p>
          <a:p>
            <a:pPr>
              <a:buNone/>
            </a:pPr>
            <a:r>
              <a:rPr lang="en-US" dirty="0" smtClean="0"/>
              <a:t>You don’t think you should, but they tell you to do</a:t>
            </a:r>
          </a:p>
          <a:p>
            <a:pPr>
              <a:buNone/>
            </a:pPr>
            <a:r>
              <a:rPr lang="en-US" dirty="0" smtClean="0"/>
              <a:t>it anyway. What would you really do: study from</a:t>
            </a:r>
          </a:p>
          <a:p>
            <a:pPr>
              <a:buNone/>
            </a:pPr>
            <a:r>
              <a:rPr lang="en-US" dirty="0" smtClean="0"/>
              <a:t>the paper or not study from it?</a:t>
            </a:r>
            <a:endParaRPr lang="en-US"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p:txBody>
          <a:bodyPr/>
          <a:lstStyle/>
          <a:p>
            <a:pPr eaLnBrk="1" hangingPunct="1"/>
            <a:r>
              <a:rPr lang="en-US" sz="4000" smtClean="0">
                <a:latin typeface="Arial" charset="0"/>
                <a:cs typeface="Arial" charset="0"/>
              </a:rPr>
              <a:t>Conception</a:t>
            </a:r>
            <a:endParaRPr lang="en-US" smtClean="0">
              <a:latin typeface="Arial" charset="0"/>
              <a:cs typeface="Arial" charset="0"/>
            </a:endParaRPr>
          </a:p>
        </p:txBody>
      </p:sp>
      <p:sp>
        <p:nvSpPr>
          <p:cNvPr id="7170"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Conception</a:t>
            </a:r>
            <a:br>
              <a:rPr lang="en-US" dirty="0" smtClean="0">
                <a:latin typeface="Arial" charset="0"/>
                <a:cs typeface="Arial" charset="0"/>
              </a:rPr>
            </a:br>
            <a:endParaRPr lang="en-US" sz="4000" i="1" dirty="0" smtClean="0">
              <a:latin typeface="Arial" charset="0"/>
              <a:cs typeface="Arial" charset="0"/>
            </a:endParaRPr>
          </a:p>
        </p:txBody>
      </p:sp>
      <p:pic>
        <p:nvPicPr>
          <p:cNvPr id="7172" name="Picture 3" descr="MyAP1e_fig_9_01a.jpg"/>
          <p:cNvPicPr>
            <a:picLocks noChangeAspect="1"/>
          </p:cNvPicPr>
          <p:nvPr/>
        </p:nvPicPr>
        <p:blipFill>
          <a:blip r:embed="rId2" cstate="print"/>
          <a:srcRect/>
          <a:stretch>
            <a:fillRect/>
          </a:stretch>
        </p:blipFill>
        <p:spPr bwMode="auto">
          <a:xfrm>
            <a:off x="228600" y="3048000"/>
            <a:ext cx="3736975" cy="3600450"/>
          </a:xfrm>
          <a:prstGeom prst="rect">
            <a:avLst/>
          </a:prstGeom>
          <a:noFill/>
          <a:ln w="9525">
            <a:noFill/>
            <a:miter lim="800000"/>
            <a:headEnd/>
            <a:tailEnd/>
          </a:ln>
        </p:spPr>
      </p:pic>
      <p:pic>
        <p:nvPicPr>
          <p:cNvPr id="7173" name="Picture 4" descr="MyAP1e_fig_9_01b.jpg"/>
          <p:cNvPicPr>
            <a:picLocks noChangeAspect="1"/>
          </p:cNvPicPr>
          <p:nvPr/>
        </p:nvPicPr>
        <p:blipFill>
          <a:blip r:embed="rId3" cstate="print"/>
          <a:srcRect/>
          <a:stretch>
            <a:fillRect/>
          </a:stretch>
        </p:blipFill>
        <p:spPr bwMode="auto">
          <a:xfrm>
            <a:off x="4114800" y="3048000"/>
            <a:ext cx="4814888"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2.gstatic.com/images?q=tbn:ANd9GcSVfly3RYEurlzhp_ciF8vYK2bXg8_OGmrF7SzOhxwRU_WbPE2uX1VG9O3I"/>
          <p:cNvPicPr>
            <a:picLocks noChangeAspect="1" noChangeArrowheads="1"/>
          </p:cNvPicPr>
          <p:nvPr/>
        </p:nvPicPr>
        <p:blipFill>
          <a:blip r:embed="rId2" cstate="print"/>
          <a:srcRect/>
          <a:stretch>
            <a:fillRect/>
          </a:stretch>
        </p:blipFill>
        <p:spPr bwMode="auto">
          <a:xfrm>
            <a:off x="685800" y="304800"/>
            <a:ext cx="7620000" cy="571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871538" y="0"/>
            <a:ext cx="7400925"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p:txBody>
          <a:bodyPr/>
          <a:lstStyle/>
          <a:p>
            <a:pPr eaLnBrk="1" hangingPunct="1"/>
            <a:r>
              <a:rPr lang="en-US" sz="4000" smtClean="0">
                <a:latin typeface="Arial" charset="0"/>
                <a:cs typeface="Arial" charset="0"/>
              </a:rPr>
              <a:t>Forming an identity</a:t>
            </a:r>
          </a:p>
          <a:p>
            <a:pPr lvl="1" eaLnBrk="1" hangingPunct="1"/>
            <a:r>
              <a:rPr lang="en-US" sz="3600" smtClean="0">
                <a:latin typeface="Arial" charset="0"/>
                <a:cs typeface="Arial" charset="0"/>
                <a:hlinkClick r:id="rId2" action="ppaction://hlinksldjump"/>
              </a:rPr>
              <a:t>Identity</a:t>
            </a:r>
            <a:endParaRPr lang="en-US" sz="3600" smtClean="0">
              <a:latin typeface="Arial" charset="0"/>
              <a:cs typeface="Arial" charset="0"/>
            </a:endParaRPr>
          </a:p>
          <a:p>
            <a:pPr lvl="1" eaLnBrk="1" hangingPunct="1"/>
            <a:r>
              <a:rPr lang="en-US" sz="3600" smtClean="0">
                <a:latin typeface="Arial" charset="0"/>
                <a:cs typeface="Arial" charset="0"/>
                <a:hlinkClick r:id="rId3" action="ppaction://hlinksldjump"/>
              </a:rPr>
              <a:t>Social identity</a:t>
            </a:r>
            <a:endParaRPr lang="en-US" sz="3600" smtClean="0">
              <a:latin typeface="Arial" charset="0"/>
              <a:cs typeface="Arial" charset="0"/>
            </a:endParaRPr>
          </a:p>
          <a:p>
            <a:pPr lvl="1" eaLnBrk="1" hangingPunct="1"/>
            <a:r>
              <a:rPr lang="en-US" sz="3600" smtClean="0">
                <a:latin typeface="Arial" charset="0"/>
                <a:cs typeface="Arial" charset="0"/>
                <a:hlinkClick r:id="rId4" action="ppaction://hlinksldjump"/>
              </a:rPr>
              <a:t>Intimacy</a:t>
            </a:r>
            <a:endParaRPr lang="en-US" sz="3600" smtClean="0">
              <a:latin typeface="Arial" charset="0"/>
              <a:cs typeface="Arial" charset="0"/>
            </a:endParaRPr>
          </a:p>
          <a:p>
            <a:pPr eaLnBrk="1" hangingPunct="1"/>
            <a:r>
              <a:rPr lang="en-US" sz="4000" smtClean="0">
                <a:latin typeface="Arial" charset="0"/>
                <a:cs typeface="Arial" charset="0"/>
              </a:rPr>
              <a:t>Parent and peer relationships</a:t>
            </a:r>
            <a:endParaRPr lang="en-US" smtClean="0">
              <a:latin typeface="Arial" charset="0"/>
              <a:cs typeface="Arial" charset="0"/>
            </a:endParaRPr>
          </a:p>
        </p:txBody>
      </p:sp>
      <p:sp>
        <p:nvSpPr>
          <p:cNvPr id="7168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endParaRPr lang="en-US" sz="4000" i="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p:txBody>
          <a:bodyPr/>
          <a:lstStyle/>
          <a:p>
            <a:pPr eaLnBrk="1" hangingPunct="1"/>
            <a:r>
              <a:rPr lang="en-US" sz="4000" dirty="0" smtClean="0">
                <a:latin typeface="Arial" charset="0"/>
                <a:cs typeface="Arial" charset="0"/>
                <a:hlinkClick r:id="rId2" action="ppaction://hlinksldjump"/>
              </a:rPr>
              <a:t>Emerging adulthood</a:t>
            </a:r>
            <a:endParaRPr lang="en-US" sz="4000" dirty="0" smtClean="0">
              <a:latin typeface="Arial" charset="0"/>
              <a:cs typeface="Arial" charset="0"/>
            </a:endParaRPr>
          </a:p>
          <a:p>
            <a:pPr eaLnBrk="1" hangingPunct="1"/>
            <a:r>
              <a:rPr lang="en-US" sz="4000" dirty="0" smtClean="0">
                <a:latin typeface="Arial" charset="0"/>
                <a:cs typeface="Arial" charset="0"/>
              </a:rPr>
              <a:t>How would you define </a:t>
            </a:r>
            <a:r>
              <a:rPr lang="en-US" sz="4000" i="1" dirty="0" smtClean="0">
                <a:latin typeface="Arial" charset="0"/>
                <a:cs typeface="Arial" charset="0"/>
              </a:rPr>
              <a:t>adulthood</a:t>
            </a:r>
            <a:r>
              <a:rPr lang="en-US" sz="4000" dirty="0" smtClean="0">
                <a:latin typeface="Arial" charset="0"/>
                <a:cs typeface="Arial" charset="0"/>
              </a:rPr>
              <a:t>?</a:t>
            </a:r>
            <a:endParaRPr lang="en-US" dirty="0" smtClean="0">
              <a:latin typeface="Arial" charset="0"/>
              <a:cs typeface="Arial" charset="0"/>
            </a:endParaRPr>
          </a:p>
        </p:txBody>
      </p:sp>
      <p:sp>
        <p:nvSpPr>
          <p:cNvPr id="7270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Emerging Adulthood</a:t>
            </a:r>
            <a:br>
              <a:rPr lang="en-US" smtClean="0">
                <a:latin typeface="Arial" charset="0"/>
                <a:cs typeface="Arial" charset="0"/>
              </a:rPr>
            </a:br>
            <a:endParaRPr lang="en-US" sz="4000" i="1" smtClean="0">
              <a:latin typeface="Arial" charset="0"/>
              <a:cs typeface="Arial" charset="0"/>
            </a:endParaRPr>
          </a:p>
        </p:txBody>
      </p:sp>
      <p:pic>
        <p:nvPicPr>
          <p:cNvPr id="68610" name="Picture 2" descr="http://elizabethatkinson.com/blog/wp-content/uploads/2010/06/college-graduation-1.jpg"/>
          <p:cNvPicPr>
            <a:picLocks noChangeAspect="1" noChangeArrowheads="1"/>
          </p:cNvPicPr>
          <p:nvPr/>
        </p:nvPicPr>
        <p:blipFill>
          <a:blip r:embed="rId3" cstate="print"/>
          <a:srcRect/>
          <a:stretch>
            <a:fillRect/>
          </a:stretch>
        </p:blipFill>
        <p:spPr bwMode="auto">
          <a:xfrm>
            <a:off x="3352800" y="3371334"/>
            <a:ext cx="3414713" cy="295326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p:cNvSpPr>
            <a:spLocks noGrp="1"/>
          </p:cNvSpPr>
          <p:nvPr>
            <p:ph type="title"/>
          </p:nvPr>
        </p:nvSpPr>
        <p:spPr>
          <a:xfrm>
            <a:off x="0" y="0"/>
            <a:ext cx="9144000" cy="1630363"/>
          </a:xfrm>
        </p:spPr>
        <p:txBody>
          <a:bodyPr/>
          <a:lstStyle/>
          <a:p>
            <a:pPr eaLnBrk="1" hangingPunct="1"/>
            <a:r>
              <a:rPr lang="en-US" sz="4800" b="1" dirty="0" smtClean="0">
                <a:latin typeface="Arial" charset="0"/>
                <a:cs typeface="Arial" charset="0"/>
              </a:rPr>
              <a:t>  Adulthood</a:t>
            </a:r>
          </a:p>
        </p:txBody>
      </p:sp>
      <p:pic>
        <p:nvPicPr>
          <p:cNvPr id="67586" name="Picture 2" descr="http://cdn.gamerant.com/wp-content/uploads/Hello-Adulthood-Goodbye-gamerscore-570x388.jpg"/>
          <p:cNvPicPr>
            <a:picLocks noChangeAspect="1" noChangeArrowheads="1"/>
          </p:cNvPicPr>
          <p:nvPr/>
        </p:nvPicPr>
        <p:blipFill>
          <a:blip r:embed="rId3" cstate="print"/>
          <a:srcRect/>
          <a:stretch>
            <a:fillRect/>
          </a:stretch>
        </p:blipFill>
        <p:spPr bwMode="auto">
          <a:xfrm>
            <a:off x="1066800" y="1828800"/>
            <a:ext cx="6553200" cy="446077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en-US" sz="3600" dirty="0"/>
          </a:p>
        </p:txBody>
      </p:sp>
      <p:sp>
        <p:nvSpPr>
          <p:cNvPr id="3" name="Title 2"/>
          <p:cNvSpPr>
            <a:spLocks noGrp="1"/>
          </p:cNvSpPr>
          <p:nvPr>
            <p:ph type="title"/>
          </p:nvPr>
        </p:nvSpPr>
        <p:spPr/>
        <p:txBody>
          <a:bodyPr/>
          <a:lstStyle/>
          <a:p>
            <a:r>
              <a:rPr lang="en-US" dirty="0" smtClean="0"/>
              <a:t>Adulthood</a:t>
            </a:r>
            <a:endParaRPr lang="en-US" dirty="0"/>
          </a:p>
        </p:txBody>
      </p:sp>
      <p:pic>
        <p:nvPicPr>
          <p:cNvPr id="1026" name="Picture 2" descr="http://t3.gstatic.com/images?q=tbn:ANd9GcRz58-u89D0ElKzXLRxInRPBkXHhMqhgLzW73VmtgPVvMgZhH8QucJn78HR"/>
          <p:cNvPicPr>
            <a:picLocks noChangeAspect="1" noChangeArrowheads="1"/>
          </p:cNvPicPr>
          <p:nvPr/>
        </p:nvPicPr>
        <p:blipFill>
          <a:blip r:embed="rId2" cstate="print"/>
          <a:srcRect/>
          <a:stretch>
            <a:fillRect/>
          </a:stretch>
        </p:blipFill>
        <p:spPr bwMode="auto">
          <a:xfrm>
            <a:off x="3200400" y="762000"/>
            <a:ext cx="3810000" cy="5725410"/>
          </a:xfrm>
          <a:prstGeom prst="rect">
            <a:avLst/>
          </a:prstGeom>
          <a:noFill/>
        </p:spPr>
      </p:pic>
      <p:sp>
        <p:nvSpPr>
          <p:cNvPr id="5" name="TextBox 4"/>
          <p:cNvSpPr txBox="1"/>
          <p:nvPr/>
        </p:nvSpPr>
        <p:spPr>
          <a:xfrm>
            <a:off x="4343400" y="2971800"/>
            <a:ext cx="1524000" cy="2677656"/>
          </a:xfrm>
          <a:prstGeom prst="rect">
            <a:avLst/>
          </a:prstGeom>
          <a:noFill/>
        </p:spPr>
        <p:txBody>
          <a:bodyPr wrap="square" rtlCol="0">
            <a:spAutoFit/>
          </a:bodyPr>
          <a:lstStyle/>
          <a:p>
            <a:pPr algn="ctr"/>
            <a:r>
              <a:rPr lang="en-US" sz="2400" b="1" dirty="0" smtClean="0">
                <a:solidFill>
                  <a:srgbClr val="FF0000"/>
                </a:solidFill>
              </a:rPr>
              <a:t>WHAT ARE YOUR TEN BUCKET LIST ITEMS?</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a:xfrm>
            <a:off x="0" y="1600200"/>
            <a:ext cx="9220200" cy="4525963"/>
          </a:xfrm>
        </p:spPr>
        <p:txBody>
          <a:bodyPr/>
          <a:lstStyle/>
          <a:p>
            <a:pPr eaLnBrk="1" hangingPunct="1"/>
            <a:r>
              <a:rPr lang="en-US" sz="4000" smtClean="0">
                <a:latin typeface="Arial" charset="0"/>
                <a:cs typeface="Arial" charset="0"/>
              </a:rPr>
              <a:t>Physical changes in middle adulthood</a:t>
            </a:r>
          </a:p>
          <a:p>
            <a:pPr lvl="1" eaLnBrk="1" hangingPunct="1"/>
            <a:r>
              <a:rPr lang="en-US" sz="3600" smtClean="0">
                <a:latin typeface="Arial" charset="0"/>
                <a:cs typeface="Arial" charset="0"/>
                <a:hlinkClick r:id="rId2" action="ppaction://hlinksldjump"/>
              </a:rPr>
              <a:t>Menopause</a:t>
            </a:r>
            <a:endParaRPr lang="en-US" sz="3600" smtClean="0">
              <a:latin typeface="Arial" charset="0"/>
              <a:cs typeface="Arial" charset="0"/>
            </a:endParaRPr>
          </a:p>
          <a:p>
            <a:pPr eaLnBrk="1" hangingPunct="1"/>
            <a:r>
              <a:rPr lang="en-US" sz="4000" smtClean="0">
                <a:latin typeface="Arial" charset="0"/>
                <a:cs typeface="Arial" charset="0"/>
              </a:rPr>
              <a:t>Physical changes in later life</a:t>
            </a:r>
          </a:p>
          <a:p>
            <a:pPr lvl="1" eaLnBrk="1" hangingPunct="1"/>
            <a:r>
              <a:rPr lang="en-US" sz="3600" smtClean="0">
                <a:latin typeface="Arial" charset="0"/>
                <a:cs typeface="Arial" charset="0"/>
              </a:rPr>
              <a:t>Life expectancy</a:t>
            </a:r>
          </a:p>
          <a:p>
            <a:pPr lvl="1" eaLnBrk="1" hangingPunct="1"/>
            <a:r>
              <a:rPr lang="en-US" sz="3600" smtClean="0">
                <a:latin typeface="Arial" charset="0"/>
                <a:cs typeface="Arial" charset="0"/>
              </a:rPr>
              <a:t>Sensory abilities</a:t>
            </a:r>
          </a:p>
          <a:p>
            <a:pPr lvl="1" eaLnBrk="1" hangingPunct="1"/>
            <a:r>
              <a:rPr lang="en-US" sz="3600" smtClean="0">
                <a:latin typeface="Arial" charset="0"/>
                <a:cs typeface="Arial" charset="0"/>
              </a:rPr>
              <a:t>Health</a:t>
            </a:r>
          </a:p>
          <a:p>
            <a:pPr lvl="1" eaLnBrk="1" hangingPunct="1"/>
            <a:r>
              <a:rPr lang="en-US" sz="3600" smtClean="0">
                <a:latin typeface="Arial" charset="0"/>
                <a:cs typeface="Arial" charset="0"/>
              </a:rPr>
              <a:t>Dementia and Alzheimer’s Disease</a:t>
            </a:r>
            <a:endParaRPr lang="en-US" smtClean="0">
              <a:latin typeface="Arial" charset="0"/>
              <a:cs typeface="Arial" charset="0"/>
            </a:endParaRPr>
          </a:p>
        </p:txBody>
      </p:sp>
      <p:sp>
        <p:nvSpPr>
          <p:cNvPr id="7475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Physical Development</a:t>
            </a:r>
            <a:br>
              <a:rPr lang="en-US" dirty="0" smtClean="0">
                <a:latin typeface="Arial" charset="0"/>
                <a:cs typeface="Arial" charset="0"/>
              </a:rPr>
            </a:br>
            <a:endParaRPr lang="en-US" sz="4000" i="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p:cNvSpPr>
            <a:spLocks noGrp="1"/>
          </p:cNvSpPr>
          <p:nvPr>
            <p:ph idx="1"/>
          </p:nvPr>
        </p:nvSpPr>
        <p:spPr/>
        <p:txBody>
          <a:bodyPr/>
          <a:lstStyle/>
          <a:p>
            <a:pPr eaLnBrk="1" hangingPunct="1"/>
            <a:r>
              <a:rPr lang="en-US" sz="4000" smtClean="0">
                <a:latin typeface="Arial" charset="0"/>
                <a:cs typeface="Arial" charset="0"/>
              </a:rPr>
              <a:t>Recall versus recognition</a:t>
            </a:r>
          </a:p>
          <a:p>
            <a:pPr eaLnBrk="1" hangingPunct="1"/>
            <a:r>
              <a:rPr lang="en-US" sz="4000" smtClean="0">
                <a:latin typeface="Arial" charset="0"/>
                <a:cs typeface="Arial" charset="0"/>
              </a:rPr>
              <a:t>Prospective memory</a:t>
            </a:r>
            <a:endParaRPr lang="en-US" smtClean="0">
              <a:latin typeface="Arial" charset="0"/>
              <a:cs typeface="Arial" charset="0"/>
            </a:endParaRPr>
          </a:p>
        </p:txBody>
      </p:sp>
      <p:sp>
        <p:nvSpPr>
          <p:cNvPr id="75778"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Cognitive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Aging and Memory</a:t>
            </a:r>
          </a:p>
        </p:txBody>
      </p:sp>
      <p:pic>
        <p:nvPicPr>
          <p:cNvPr id="65538" name="Picture 2" descr="http://www.assistedlivingamerica.org/blog/wp-content/uploads/2012/01/dementia-assisted-living-facility.gif"/>
          <p:cNvPicPr>
            <a:picLocks noChangeAspect="1" noChangeArrowheads="1"/>
          </p:cNvPicPr>
          <p:nvPr/>
        </p:nvPicPr>
        <p:blipFill>
          <a:blip r:embed="rId2" cstate="print"/>
          <a:srcRect/>
          <a:stretch>
            <a:fillRect/>
          </a:stretch>
        </p:blipFill>
        <p:spPr bwMode="auto">
          <a:xfrm>
            <a:off x="2590800" y="2971800"/>
            <a:ext cx="4762500" cy="362902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p:cNvSpPr>
            <a:spLocks noGrp="1"/>
          </p:cNvSpPr>
          <p:nvPr>
            <p:ph idx="1"/>
          </p:nvPr>
        </p:nvSpPr>
        <p:spPr>
          <a:xfrm>
            <a:off x="304800" y="1524000"/>
            <a:ext cx="8229600" cy="4876800"/>
          </a:xfrm>
        </p:spPr>
        <p:txBody>
          <a:bodyPr/>
          <a:lstStyle/>
          <a:p>
            <a:pPr eaLnBrk="1" hangingPunct="1"/>
            <a:r>
              <a:rPr lang="en-US" sz="4000" smtClean="0">
                <a:latin typeface="Arial" charset="0"/>
                <a:cs typeface="Arial" charset="0"/>
              </a:rPr>
              <a:t>Cross-Sectional Evidence</a:t>
            </a:r>
          </a:p>
          <a:p>
            <a:pPr lvl="1" eaLnBrk="1" hangingPunct="1"/>
            <a:r>
              <a:rPr lang="en-US" sz="3600" smtClean="0">
                <a:latin typeface="Arial" charset="0"/>
                <a:cs typeface="Arial" charset="0"/>
                <a:hlinkClick r:id="rId2" action="ppaction://hlinksldjump"/>
              </a:rPr>
              <a:t>Cross-sectional study</a:t>
            </a:r>
            <a:endParaRPr lang="en-US" sz="3600" smtClean="0">
              <a:latin typeface="Arial" charset="0"/>
              <a:cs typeface="Arial" charset="0"/>
            </a:endParaRPr>
          </a:p>
          <a:p>
            <a:pPr eaLnBrk="1" hangingPunct="1"/>
            <a:r>
              <a:rPr lang="en-US" sz="4000" smtClean="0">
                <a:latin typeface="Arial" charset="0"/>
                <a:cs typeface="Arial" charset="0"/>
              </a:rPr>
              <a:t>Longitudinal Evidence</a:t>
            </a:r>
          </a:p>
          <a:p>
            <a:pPr lvl="1" eaLnBrk="1" hangingPunct="1"/>
            <a:r>
              <a:rPr lang="en-US" sz="3600" smtClean="0">
                <a:latin typeface="Arial" charset="0"/>
                <a:cs typeface="Arial" charset="0"/>
                <a:hlinkClick r:id="rId3" action="ppaction://hlinksldjump"/>
              </a:rPr>
              <a:t>Longitudinal study</a:t>
            </a:r>
            <a:endParaRPr lang="en-US" sz="3600" smtClean="0">
              <a:latin typeface="Arial" charset="0"/>
              <a:cs typeface="Arial" charset="0"/>
            </a:endParaRPr>
          </a:p>
          <a:p>
            <a:pPr eaLnBrk="1" hangingPunct="1"/>
            <a:r>
              <a:rPr lang="en-US" sz="4000" smtClean="0">
                <a:latin typeface="Arial" charset="0"/>
                <a:cs typeface="Arial" charset="0"/>
              </a:rPr>
              <a:t>It all depends</a:t>
            </a:r>
          </a:p>
          <a:p>
            <a:pPr lvl="1" eaLnBrk="1" hangingPunct="1"/>
            <a:r>
              <a:rPr lang="en-US" sz="3600" smtClean="0">
                <a:latin typeface="Arial" charset="0"/>
                <a:cs typeface="Arial" charset="0"/>
                <a:hlinkClick r:id="rId4" action="ppaction://hlinksldjump"/>
              </a:rPr>
              <a:t>Crystallized intelligence</a:t>
            </a:r>
            <a:endParaRPr lang="en-US" sz="3600" smtClean="0">
              <a:latin typeface="Arial" charset="0"/>
              <a:cs typeface="Arial" charset="0"/>
            </a:endParaRPr>
          </a:p>
          <a:p>
            <a:pPr lvl="1" eaLnBrk="1" hangingPunct="1"/>
            <a:r>
              <a:rPr lang="en-US" sz="3600" smtClean="0">
                <a:latin typeface="Arial" charset="0"/>
                <a:cs typeface="Arial" charset="0"/>
                <a:hlinkClick r:id="rId5" action="ppaction://hlinksldjump"/>
              </a:rPr>
              <a:t>Fluid intelligence</a:t>
            </a:r>
            <a:endParaRPr lang="en-US" sz="3600" smtClean="0">
              <a:latin typeface="Arial" charset="0"/>
              <a:cs typeface="Arial" charset="0"/>
            </a:endParaRPr>
          </a:p>
        </p:txBody>
      </p:sp>
      <p:sp>
        <p:nvSpPr>
          <p:cNvPr id="76802"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Cognitive Development</a:t>
            </a:r>
            <a:br>
              <a:rPr lang="en-US" smtClean="0">
                <a:latin typeface="Arial" charset="0"/>
                <a:cs typeface="Arial" charset="0"/>
              </a:rPr>
            </a:br>
            <a:r>
              <a:rPr lang="en-US" sz="4000" i="1" smtClean="0">
                <a:latin typeface="Arial" charset="0"/>
                <a:cs typeface="Arial" charset="0"/>
              </a:rPr>
              <a:t>Aging and Intelligence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p:txBody>
          <a:bodyPr/>
          <a:lstStyle/>
          <a:p>
            <a:pPr eaLnBrk="1" hangingPunct="1"/>
            <a:r>
              <a:rPr lang="en-US" sz="4000" dirty="0" smtClean="0">
                <a:latin typeface="Arial" charset="0"/>
                <a:cs typeface="Arial" charset="0"/>
              </a:rPr>
              <a:t>Midlife transition</a:t>
            </a:r>
          </a:p>
          <a:p>
            <a:pPr eaLnBrk="1" hangingPunct="1"/>
            <a:r>
              <a:rPr lang="en-US" sz="4000" dirty="0" smtClean="0">
                <a:latin typeface="Arial" charset="0"/>
                <a:cs typeface="Arial" charset="0"/>
                <a:hlinkClick r:id="rId2" action="ppaction://hlinksldjump"/>
              </a:rPr>
              <a:t>Social clock</a:t>
            </a:r>
            <a:endParaRPr lang="en-US" dirty="0" smtClean="0">
              <a:latin typeface="Arial" charset="0"/>
              <a:cs typeface="Arial" charset="0"/>
            </a:endParaRPr>
          </a:p>
        </p:txBody>
      </p:sp>
      <p:sp>
        <p:nvSpPr>
          <p:cNvPr id="77826"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Social Development</a:t>
            </a:r>
            <a:br>
              <a:rPr lang="en-US" smtClean="0">
                <a:latin typeface="Arial" charset="0"/>
                <a:cs typeface="Arial" charset="0"/>
              </a:rPr>
            </a:br>
            <a:r>
              <a:rPr lang="en-US" sz="4000" i="1" smtClean="0">
                <a:latin typeface="Arial" charset="0"/>
                <a:cs typeface="Arial" charset="0"/>
              </a:rPr>
              <a:t>Adulthood’s Ages and Stages</a:t>
            </a:r>
          </a:p>
        </p:txBody>
      </p:sp>
      <p:pic>
        <p:nvPicPr>
          <p:cNvPr id="77828" name="Picture 3" descr="MyAP1e_fig_9_30a.jpg"/>
          <p:cNvPicPr>
            <a:picLocks noChangeAspect="1"/>
          </p:cNvPicPr>
          <p:nvPr/>
        </p:nvPicPr>
        <p:blipFill>
          <a:blip r:embed="rId3" cstate="print"/>
          <a:srcRect/>
          <a:stretch>
            <a:fillRect/>
          </a:stretch>
        </p:blipFill>
        <p:spPr bwMode="auto">
          <a:xfrm>
            <a:off x="304800" y="3108325"/>
            <a:ext cx="8534400" cy="348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Zygote</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Embryo</a:t>
            </a:r>
            <a:endParaRPr lang="en-US" sz="4000" smtClean="0">
              <a:latin typeface="Arial" charset="0"/>
              <a:cs typeface="Arial" charset="0"/>
            </a:endParaRPr>
          </a:p>
          <a:p>
            <a:pPr eaLnBrk="1" hangingPunct="1"/>
            <a:r>
              <a:rPr lang="en-US" sz="4000" smtClean="0">
                <a:latin typeface="Arial" charset="0"/>
                <a:cs typeface="Arial" charset="0"/>
                <a:hlinkClick r:id="rId4" action="ppaction://hlinksldjump"/>
              </a:rPr>
              <a:t>Fetus</a:t>
            </a:r>
            <a:endParaRPr lang="en-US" smtClean="0">
              <a:latin typeface="Arial" charset="0"/>
              <a:cs typeface="Arial" charset="0"/>
            </a:endParaRPr>
          </a:p>
        </p:txBody>
      </p:sp>
      <p:sp>
        <p:nvSpPr>
          <p:cNvPr id="819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Prenatal Development</a:t>
            </a:r>
            <a:br>
              <a:rPr lang="en-US" dirty="0" smtClean="0">
                <a:latin typeface="Arial" charset="0"/>
                <a:cs typeface="Arial" charset="0"/>
              </a:rPr>
            </a:br>
            <a:endParaRPr lang="en-US" sz="4000" i="1" dirty="0" smtClean="0">
              <a:latin typeface="Arial" charset="0"/>
              <a:cs typeface="Arial" charset="0"/>
            </a:endParaRPr>
          </a:p>
        </p:txBody>
      </p:sp>
      <p:pic>
        <p:nvPicPr>
          <p:cNvPr id="8196" name="Picture 4" descr="MyAP1e_fig_9_02b.jpg"/>
          <p:cNvPicPr>
            <a:picLocks noChangeAspect="1"/>
          </p:cNvPicPr>
          <p:nvPr/>
        </p:nvPicPr>
        <p:blipFill>
          <a:blip r:embed="rId5" cstate="print"/>
          <a:srcRect/>
          <a:stretch>
            <a:fillRect/>
          </a:stretch>
        </p:blipFill>
        <p:spPr bwMode="auto">
          <a:xfrm>
            <a:off x="1427163" y="3886200"/>
            <a:ext cx="2840037" cy="2733675"/>
          </a:xfrm>
          <a:prstGeom prst="rect">
            <a:avLst/>
          </a:prstGeom>
          <a:noFill/>
          <a:ln w="9525">
            <a:noFill/>
            <a:miter lim="800000"/>
            <a:headEnd/>
            <a:tailEnd/>
          </a:ln>
        </p:spPr>
      </p:pic>
      <p:pic>
        <p:nvPicPr>
          <p:cNvPr id="8197" name="Picture 5" descr="MyAP1e_fig_9_02c.jpg"/>
          <p:cNvPicPr>
            <a:picLocks noChangeAspect="1"/>
          </p:cNvPicPr>
          <p:nvPr/>
        </p:nvPicPr>
        <p:blipFill>
          <a:blip r:embed="rId6" cstate="print"/>
          <a:srcRect/>
          <a:stretch>
            <a:fillRect/>
          </a:stretch>
        </p:blipFill>
        <p:spPr bwMode="auto">
          <a:xfrm>
            <a:off x="4784725" y="993775"/>
            <a:ext cx="4206875" cy="5711825"/>
          </a:xfrm>
          <a:prstGeom prst="rect">
            <a:avLst/>
          </a:prstGeom>
          <a:noFill/>
          <a:ln w="9525">
            <a:noFill/>
            <a:miter lim="800000"/>
            <a:headEnd/>
            <a:tailEnd/>
          </a:ln>
        </p:spPr>
      </p:pic>
      <p:pic>
        <p:nvPicPr>
          <p:cNvPr id="8198" name="Picture 4"/>
          <p:cNvPicPr>
            <a:picLocks noChangeAspect="1" noChangeArrowheads="1"/>
          </p:cNvPicPr>
          <p:nvPr/>
        </p:nvPicPr>
        <p:blipFill>
          <a:blip r:embed="rId7" cstate="print"/>
          <a:srcRect/>
          <a:stretch>
            <a:fillRect/>
          </a:stretch>
        </p:blipFill>
        <p:spPr bwMode="auto">
          <a:xfrm>
            <a:off x="2782888" y="1219200"/>
            <a:ext cx="1874837"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p:cNvSpPr>
            <a:spLocks noGrp="1"/>
          </p:cNvSpPr>
          <p:nvPr>
            <p:ph idx="1"/>
          </p:nvPr>
        </p:nvSpPr>
        <p:spPr/>
        <p:txBody>
          <a:bodyPr/>
          <a:lstStyle/>
          <a:p>
            <a:pPr eaLnBrk="1" hangingPunct="1"/>
            <a:r>
              <a:rPr lang="en-US" sz="4000" smtClean="0">
                <a:latin typeface="Arial" charset="0"/>
                <a:cs typeface="Arial" charset="0"/>
              </a:rPr>
              <a:t>Love</a:t>
            </a:r>
          </a:p>
          <a:p>
            <a:pPr eaLnBrk="1" hangingPunct="1"/>
            <a:r>
              <a:rPr lang="en-US" sz="4000" smtClean="0">
                <a:latin typeface="Arial" charset="0"/>
                <a:cs typeface="Arial" charset="0"/>
              </a:rPr>
              <a:t>Work</a:t>
            </a:r>
            <a:endParaRPr lang="en-US" smtClean="0">
              <a:latin typeface="Arial" charset="0"/>
              <a:cs typeface="Arial" charset="0"/>
            </a:endParaRPr>
          </a:p>
        </p:txBody>
      </p:sp>
      <p:sp>
        <p:nvSpPr>
          <p:cNvPr id="78850"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Adulthood Commitments</a:t>
            </a:r>
          </a:p>
        </p:txBody>
      </p:sp>
      <p:pic>
        <p:nvPicPr>
          <p:cNvPr id="78852" name="Picture 3" descr="MyAP1e_fig_9_41.jpg"/>
          <p:cNvPicPr>
            <a:picLocks noChangeAspect="1"/>
          </p:cNvPicPr>
          <p:nvPr/>
        </p:nvPicPr>
        <p:blipFill>
          <a:blip r:embed="rId2" cstate="print"/>
          <a:srcRect/>
          <a:stretch>
            <a:fillRect/>
          </a:stretch>
        </p:blipFill>
        <p:spPr bwMode="auto">
          <a:xfrm>
            <a:off x="2220913" y="2667000"/>
            <a:ext cx="6630987"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p:txBody>
          <a:bodyPr/>
          <a:lstStyle/>
          <a:p>
            <a:pPr eaLnBrk="1" hangingPunct="1"/>
            <a:r>
              <a:rPr lang="en-US" sz="4000" dirty="0" smtClean="0">
                <a:latin typeface="Arial" charset="0"/>
                <a:cs typeface="Arial" charset="0"/>
              </a:rPr>
              <a:t>Well-being across the life span</a:t>
            </a:r>
          </a:p>
          <a:p>
            <a:pPr eaLnBrk="1" hangingPunct="1"/>
            <a:r>
              <a:rPr lang="en-US" sz="4000" dirty="0" smtClean="0">
                <a:latin typeface="Arial" charset="0"/>
                <a:cs typeface="Arial" charset="0"/>
              </a:rPr>
              <a:t>Death and                                    dying</a:t>
            </a:r>
            <a:endParaRPr lang="en-US" dirty="0" smtClean="0">
              <a:latin typeface="Arial" charset="0"/>
              <a:cs typeface="Arial" charset="0"/>
            </a:endParaRPr>
          </a:p>
        </p:txBody>
      </p:sp>
      <p:sp>
        <p:nvSpPr>
          <p:cNvPr id="7987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Social Development</a:t>
            </a:r>
            <a:br>
              <a:rPr lang="en-US" dirty="0" smtClean="0">
                <a:latin typeface="Arial" charset="0"/>
                <a:cs typeface="Arial" charset="0"/>
              </a:rPr>
            </a:br>
            <a:r>
              <a:rPr lang="en-US" dirty="0" smtClean="0">
                <a:latin typeface="Arial" charset="0"/>
                <a:cs typeface="Arial" charset="0"/>
              </a:rPr>
              <a:t>  </a:t>
            </a:r>
            <a:r>
              <a:rPr lang="en-US" sz="4000" i="1" dirty="0" smtClean="0">
                <a:latin typeface="Arial" charset="0"/>
                <a:cs typeface="Arial" charset="0"/>
              </a:rPr>
              <a:t>Well-Being Across the Life Span</a:t>
            </a:r>
          </a:p>
        </p:txBody>
      </p:sp>
      <p:pic>
        <p:nvPicPr>
          <p:cNvPr id="61444" name="Picture 4" descr="http://www.20plus30.com/blog/uploaded_images/kublerross-792897.jpg">
            <a:hlinkClick r:id="rId2"/>
          </p:cNvPr>
          <p:cNvPicPr>
            <a:picLocks noChangeAspect="1" noChangeArrowheads="1"/>
          </p:cNvPicPr>
          <p:nvPr/>
        </p:nvPicPr>
        <p:blipFill>
          <a:blip r:embed="rId3" cstate="print"/>
          <a:srcRect/>
          <a:stretch>
            <a:fillRect/>
          </a:stretch>
        </p:blipFill>
        <p:spPr bwMode="auto">
          <a:xfrm>
            <a:off x="3276600" y="2438399"/>
            <a:ext cx="5414052" cy="2979469"/>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dirty="0" err="1">
                <a:ea typeface="+mj-ea"/>
                <a:cs typeface="Arial" charset="0"/>
              </a:rPr>
              <a:t>Biopsychosocial</a:t>
            </a:r>
            <a:r>
              <a:rPr lang="en-US" sz="4400" dirty="0">
                <a:ea typeface="+mj-ea"/>
                <a:cs typeface="Arial" charset="0"/>
              </a:rPr>
              <a:t> Influences on Successful Aging</a:t>
            </a:r>
            <a:endParaRPr lang="en-US" sz="4000" i="1" dirty="0">
              <a:ea typeface="+mj-ea"/>
              <a:cs typeface="Arial" charset="0"/>
            </a:endParaRPr>
          </a:p>
        </p:txBody>
      </p:sp>
      <p:pic>
        <p:nvPicPr>
          <p:cNvPr id="83971" name="Picture 3"/>
          <p:cNvPicPr>
            <a:picLocks noChangeAspect="1" noChangeArrowheads="1"/>
          </p:cNvPicPr>
          <p:nvPr/>
        </p:nvPicPr>
        <p:blipFill>
          <a:blip r:embed="rId2" cstate="print"/>
          <a:srcRect/>
          <a:stretch>
            <a:fillRect/>
          </a:stretch>
        </p:blipFill>
        <p:spPr bwMode="auto">
          <a:xfrm>
            <a:off x="1285875" y="1752600"/>
            <a:ext cx="657225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Reflections on Two Major Developmental Issues</a:t>
            </a:r>
          </a:p>
        </p:txBody>
      </p:sp>
      <p:pic>
        <p:nvPicPr>
          <p:cNvPr id="84995" name="Picture 4"/>
          <p:cNvPicPr>
            <a:picLocks noChangeAspect="1" noChangeArrowheads="1"/>
          </p:cNvPicPr>
          <p:nvPr/>
        </p:nvPicPr>
        <p:blipFill>
          <a:blip r:embed="rId2" cstate="print"/>
          <a:srcRect/>
          <a:stretch>
            <a:fillRect/>
          </a:stretch>
        </p:blipFill>
        <p:spPr bwMode="auto">
          <a:xfrm>
            <a:off x="2438400" y="1676400"/>
            <a:ext cx="4467225" cy="498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Content Placeholder 2"/>
          <p:cNvSpPr>
            <a:spLocks noGrp="1"/>
          </p:cNvSpPr>
          <p:nvPr>
            <p:ph idx="1"/>
          </p:nvPr>
        </p:nvSpPr>
        <p:spPr/>
        <p:txBody>
          <a:bodyPr/>
          <a:lstStyle/>
          <a:p>
            <a:pPr eaLnBrk="1" hangingPunct="1"/>
            <a:r>
              <a:rPr lang="en-US" sz="4000" dirty="0" smtClean="0">
                <a:latin typeface="Arial" charset="0"/>
                <a:cs typeface="Arial" charset="0"/>
              </a:rPr>
              <a:t>Nature versus nurture</a:t>
            </a:r>
          </a:p>
          <a:p>
            <a:pPr eaLnBrk="1" hangingPunct="1"/>
            <a:r>
              <a:rPr lang="en-US" sz="4000" dirty="0" smtClean="0">
                <a:latin typeface="Arial" charset="0"/>
                <a:cs typeface="Arial" charset="0"/>
              </a:rPr>
              <a:t>Continuity and stages</a:t>
            </a:r>
          </a:p>
          <a:p>
            <a:pPr eaLnBrk="1" hangingPunct="1"/>
            <a:r>
              <a:rPr lang="en-US" sz="4000" dirty="0" smtClean="0">
                <a:latin typeface="Arial" charset="0"/>
                <a:cs typeface="Arial" charset="0"/>
              </a:rPr>
              <a:t>Stability and                            change</a:t>
            </a:r>
            <a:endParaRPr lang="en-US" dirty="0" smtClean="0">
              <a:latin typeface="Arial" charset="0"/>
              <a:cs typeface="Arial" charset="0"/>
            </a:endParaRPr>
          </a:p>
        </p:txBody>
      </p:sp>
      <p:sp>
        <p:nvSpPr>
          <p:cNvPr id="86018"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Three Major Developmental Issues</a:t>
            </a:r>
            <a:br>
              <a:rPr lang="en-US" dirty="0" smtClean="0">
                <a:latin typeface="Arial" charset="0"/>
                <a:cs typeface="Arial" charset="0"/>
              </a:rPr>
            </a:br>
            <a:endParaRPr lang="en-US" sz="4000" i="1" dirty="0" smtClean="0">
              <a:latin typeface="Arial" charset="0"/>
              <a:cs typeface="Arial" charset="0"/>
            </a:endParaRPr>
          </a:p>
        </p:txBody>
      </p:sp>
      <p:pic>
        <p:nvPicPr>
          <p:cNvPr id="86020" name="Picture 3" descr="MyAP1e_9UN48.jpg"/>
          <p:cNvPicPr>
            <a:picLocks noChangeAspect="1"/>
          </p:cNvPicPr>
          <p:nvPr/>
        </p:nvPicPr>
        <p:blipFill>
          <a:blip r:embed="rId2" cstate="print"/>
          <a:srcRect/>
          <a:stretch>
            <a:fillRect/>
          </a:stretch>
        </p:blipFill>
        <p:spPr bwMode="auto">
          <a:xfrm>
            <a:off x="4114800" y="3178175"/>
            <a:ext cx="4800600"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Continuity and Stages</a:t>
            </a:r>
            <a:br>
              <a:rPr lang="en-US" sz="4400" dirty="0">
                <a:ea typeface="+mj-ea"/>
                <a:cs typeface="Arial" charset="0"/>
              </a:rPr>
            </a:br>
            <a:endParaRPr lang="en-US" sz="4000" i="1" dirty="0">
              <a:ea typeface="+mj-ea"/>
              <a:cs typeface="Arial" charset="0"/>
            </a:endParaRPr>
          </a:p>
        </p:txBody>
      </p:sp>
      <p:pic>
        <p:nvPicPr>
          <p:cNvPr id="90115" name="Picture 3"/>
          <p:cNvPicPr>
            <a:picLocks noChangeAspect="1" noChangeArrowheads="1"/>
          </p:cNvPicPr>
          <p:nvPr/>
        </p:nvPicPr>
        <p:blipFill>
          <a:blip r:embed="rId2" cstate="print"/>
          <a:srcRect/>
          <a:stretch>
            <a:fillRect/>
          </a:stretch>
        </p:blipFill>
        <p:spPr bwMode="auto">
          <a:xfrm>
            <a:off x="0" y="2033588"/>
            <a:ext cx="916305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subTitle" idx="1"/>
          </p:nvPr>
        </p:nvSpPr>
        <p:spPr/>
        <p:txBody>
          <a:bodyPr/>
          <a:lstStyle/>
          <a:p>
            <a:pPr>
              <a:defRPr/>
            </a:pPr>
            <a:endParaRPr lang="en-US" altLang="en-US"/>
          </a:p>
        </p:txBody>
      </p:sp>
      <p:sp>
        <p:nvSpPr>
          <p:cNvPr id="91138" name="Rectangle 2"/>
          <p:cNvSpPr>
            <a:spLocks noGrp="1" noChangeArrowheads="1"/>
          </p:cNvSpPr>
          <p:nvPr>
            <p:ph type="ctrTitle"/>
          </p:nvPr>
        </p:nvSpPr>
        <p:spPr/>
        <p:txBody>
          <a:bodyPr/>
          <a:lstStyle/>
          <a:p>
            <a:r>
              <a:rPr lang="en-US" altLang="en-US" sz="9600" dirty="0" smtClean="0">
                <a:latin typeface="Arial" charset="0"/>
                <a:cs typeface="Arial" charset="0"/>
              </a:rPr>
              <a:t>The End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p:txBody>
          <a:bodyPr/>
          <a:lstStyle/>
          <a:p>
            <a:r>
              <a:rPr lang="en-US" altLang="en-US" sz="9600" dirty="0" smtClean="0">
                <a:latin typeface="Arial" charset="0"/>
                <a:cs typeface="Arial" charset="0"/>
              </a:rPr>
              <a:t>Definition Slides</a:t>
            </a:r>
          </a:p>
        </p:txBody>
      </p:sp>
      <p:sp>
        <p:nvSpPr>
          <p:cNvPr id="3" name="Action Button: Custom 2">
            <a:hlinkClick r:id="" action="ppaction://hlinkshowjump?jump=lastslideviewed" highlightClick="1"/>
          </p:cNvPr>
          <p:cNvSpPr/>
          <p:nvPr/>
        </p:nvSpPr>
        <p:spPr>
          <a:xfrm>
            <a:off x="0" y="0"/>
            <a:ext cx="9144000" cy="6858000"/>
          </a:xfrm>
          <a:prstGeom prst="actionButtonBlank">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branch of psychology that studies physical, cognitive, and social change throughout the life span.</a:t>
            </a:r>
          </a:p>
        </p:txBody>
      </p:sp>
      <p:sp>
        <p:nvSpPr>
          <p:cNvPr id="99330" name="Title 1"/>
          <p:cNvSpPr>
            <a:spLocks noGrp="1"/>
          </p:cNvSpPr>
          <p:nvPr>
            <p:ph type="title"/>
          </p:nvPr>
        </p:nvSpPr>
        <p:spPr/>
        <p:txBody>
          <a:bodyPr/>
          <a:lstStyle/>
          <a:p>
            <a:pPr eaLnBrk="1" hangingPunct="1"/>
            <a:r>
              <a:rPr lang="en-US" dirty="0" smtClean="0">
                <a:latin typeface="Arial" charset="0"/>
                <a:cs typeface="Arial" charset="0"/>
              </a:rPr>
              <a:t>Developmental Psychology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fertilized egg, it enters a 2-week period of rapid cell division and develops into an embryo.</a:t>
            </a:r>
          </a:p>
        </p:txBody>
      </p:sp>
      <p:sp>
        <p:nvSpPr>
          <p:cNvPr id="100354" name="Title 1"/>
          <p:cNvSpPr>
            <a:spLocks noGrp="1"/>
          </p:cNvSpPr>
          <p:nvPr>
            <p:ph type="title"/>
          </p:nvPr>
        </p:nvSpPr>
        <p:spPr/>
        <p:txBody>
          <a:bodyPr/>
          <a:lstStyle/>
          <a:p>
            <a:pPr eaLnBrk="1" hangingPunct="1"/>
            <a:r>
              <a:rPr lang="en-US" dirty="0" smtClean="0">
                <a:latin typeface="Arial" charset="0"/>
                <a:cs typeface="Arial" charset="0"/>
              </a:rPr>
              <a:t>Zygote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p:txBody>
          <a:bodyPr/>
          <a:lstStyle/>
          <a:p>
            <a:pPr eaLnBrk="1" hangingPunct="1"/>
            <a:r>
              <a:rPr lang="en-US" sz="4000" smtClean="0">
                <a:latin typeface="Arial" charset="0"/>
                <a:cs typeface="Arial" charset="0"/>
              </a:rPr>
              <a:t>Placenta</a:t>
            </a:r>
          </a:p>
          <a:p>
            <a:pPr eaLnBrk="1" hangingPunct="1"/>
            <a:r>
              <a:rPr lang="en-US" sz="4000" smtClean="0">
                <a:latin typeface="Arial" charset="0"/>
                <a:cs typeface="Arial" charset="0"/>
                <a:hlinkClick r:id="rId2" action="ppaction://hlinksldjump"/>
              </a:rPr>
              <a:t>Teratogens</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Fetal alcohol syndrome (FAS)</a:t>
            </a:r>
            <a:endParaRPr lang="en-US" smtClean="0">
              <a:latin typeface="Arial" charset="0"/>
              <a:cs typeface="Arial" charset="0"/>
            </a:endParaRPr>
          </a:p>
        </p:txBody>
      </p:sp>
      <p:sp>
        <p:nvSpPr>
          <p:cNvPr id="9218" name="Title 1"/>
          <p:cNvSpPr>
            <a:spLocks noGrp="1"/>
          </p:cNvSpPr>
          <p:nvPr>
            <p:ph type="title"/>
          </p:nvPr>
        </p:nvSpPr>
        <p:spPr>
          <a:xfrm>
            <a:off x="0" y="274638"/>
            <a:ext cx="9144000" cy="1143000"/>
          </a:xfrm>
        </p:spPr>
        <p:txBody>
          <a:bodyPr>
            <a:normAutofit fontScale="90000"/>
          </a:bodyPr>
          <a:lstStyle/>
          <a:p>
            <a:pPr eaLnBrk="1" hangingPunct="1"/>
            <a:r>
              <a:rPr lang="en-US" smtClean="0">
                <a:latin typeface="Arial" charset="0"/>
                <a:cs typeface="Arial" charset="0"/>
              </a:rPr>
              <a:t>Prenatal Development</a:t>
            </a:r>
            <a:br>
              <a:rPr lang="en-US" smtClean="0">
                <a:latin typeface="Arial" charset="0"/>
                <a:cs typeface="Arial" charset="0"/>
              </a:rPr>
            </a:br>
            <a:endParaRPr lang="en-US" sz="4000" i="1" smtClean="0">
              <a:latin typeface="Arial" charset="0"/>
              <a:cs typeface="Arial" charset="0"/>
            </a:endParaRPr>
          </a:p>
        </p:txBody>
      </p:sp>
      <p:pic>
        <p:nvPicPr>
          <p:cNvPr id="9220" name="Picture 4"/>
          <p:cNvPicPr>
            <a:picLocks noChangeAspect="1" noChangeArrowheads="1"/>
          </p:cNvPicPr>
          <p:nvPr/>
        </p:nvPicPr>
        <p:blipFill>
          <a:blip r:embed="rId4" cstate="print"/>
          <a:srcRect/>
          <a:stretch>
            <a:fillRect/>
          </a:stretch>
        </p:blipFill>
        <p:spPr bwMode="auto">
          <a:xfrm>
            <a:off x="2438400" y="4038600"/>
            <a:ext cx="4495800" cy="260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developing human organism from about 2 weeks after fertilization through the second month.</a:t>
            </a:r>
          </a:p>
        </p:txBody>
      </p:sp>
      <p:sp>
        <p:nvSpPr>
          <p:cNvPr id="101378" name="Title 1"/>
          <p:cNvSpPr>
            <a:spLocks noGrp="1"/>
          </p:cNvSpPr>
          <p:nvPr>
            <p:ph type="title"/>
          </p:nvPr>
        </p:nvSpPr>
        <p:spPr/>
        <p:txBody>
          <a:bodyPr/>
          <a:lstStyle/>
          <a:p>
            <a:pPr eaLnBrk="1" hangingPunct="1"/>
            <a:r>
              <a:rPr lang="en-US" dirty="0" smtClean="0">
                <a:latin typeface="Arial" charset="0"/>
                <a:cs typeface="Arial" charset="0"/>
              </a:rPr>
              <a:t>Embryo</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developing human organism from 9 weeks after conception to birth.</a:t>
            </a:r>
          </a:p>
        </p:txBody>
      </p:sp>
      <p:sp>
        <p:nvSpPr>
          <p:cNvPr id="102402" name="Title 1"/>
          <p:cNvSpPr>
            <a:spLocks noGrp="1"/>
          </p:cNvSpPr>
          <p:nvPr>
            <p:ph type="title"/>
          </p:nvPr>
        </p:nvSpPr>
        <p:spPr/>
        <p:txBody>
          <a:bodyPr/>
          <a:lstStyle/>
          <a:p>
            <a:pPr eaLnBrk="1" hangingPunct="1"/>
            <a:r>
              <a:rPr lang="en-US" dirty="0" smtClean="0">
                <a:latin typeface="Arial" charset="0"/>
                <a:cs typeface="Arial" charset="0"/>
              </a:rPr>
              <a:t>Fetus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agents, such as chemicals and viruses, that can reach the embryo or fetus during prenatal development and cause harm.</a:t>
            </a:r>
          </a:p>
        </p:txBody>
      </p:sp>
      <p:sp>
        <p:nvSpPr>
          <p:cNvPr id="103426" name="Title 1"/>
          <p:cNvSpPr>
            <a:spLocks noGrp="1"/>
          </p:cNvSpPr>
          <p:nvPr>
            <p:ph type="title"/>
          </p:nvPr>
        </p:nvSpPr>
        <p:spPr/>
        <p:txBody>
          <a:bodyPr/>
          <a:lstStyle/>
          <a:p>
            <a:pPr eaLnBrk="1" hangingPunct="1"/>
            <a:r>
              <a:rPr lang="en-US" dirty="0" smtClean="0">
                <a:latin typeface="Arial" charset="0"/>
                <a:cs typeface="Arial" charset="0"/>
              </a:rPr>
              <a:t>Teratogens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physical and cognitive abnormalities in children caused by a pregnant woman’s heavy drinking. In severe cases, symptoms include noticeable facial </a:t>
            </a:r>
            <a:r>
              <a:rPr lang="en-US" dirty="0" err="1" smtClean="0">
                <a:latin typeface="Arial" charset="0"/>
                <a:cs typeface="Arial" charset="0"/>
              </a:rPr>
              <a:t>misproportions</a:t>
            </a:r>
            <a:r>
              <a:rPr lang="en-US" dirty="0" smtClean="0">
                <a:latin typeface="Arial" charset="0"/>
                <a:cs typeface="Arial" charset="0"/>
              </a:rPr>
              <a:t>.</a:t>
            </a:r>
          </a:p>
        </p:txBody>
      </p:sp>
      <p:sp>
        <p:nvSpPr>
          <p:cNvPr id="104450" name="Title 1"/>
          <p:cNvSpPr>
            <a:spLocks noGrp="1"/>
          </p:cNvSpPr>
          <p:nvPr>
            <p:ph type="title"/>
          </p:nvPr>
        </p:nvSpPr>
        <p:spPr/>
        <p:txBody>
          <a:bodyPr/>
          <a:lstStyle/>
          <a:p>
            <a:pPr eaLnBrk="1" hangingPunct="1"/>
            <a:r>
              <a:rPr lang="en-US" dirty="0" smtClean="0">
                <a:latin typeface="Arial" charset="0"/>
                <a:cs typeface="Arial" charset="0"/>
              </a:rPr>
              <a:t>Fetal Alcohol Syndrome (FAS)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decreasing responsiveness with repeated stimulation.  As infants gain familiarity with repeated exposure to a visual stimulus, their interest wanes and they look away sooner.</a:t>
            </a:r>
          </a:p>
        </p:txBody>
      </p:sp>
      <p:sp>
        <p:nvSpPr>
          <p:cNvPr id="105474" name="Title 1"/>
          <p:cNvSpPr>
            <a:spLocks noGrp="1"/>
          </p:cNvSpPr>
          <p:nvPr>
            <p:ph type="title"/>
          </p:nvPr>
        </p:nvSpPr>
        <p:spPr/>
        <p:txBody>
          <a:bodyPr/>
          <a:lstStyle/>
          <a:p>
            <a:pPr eaLnBrk="1" hangingPunct="1"/>
            <a:r>
              <a:rPr lang="en-US" dirty="0" smtClean="0">
                <a:latin typeface="Arial" charset="0"/>
                <a:cs typeface="Arial" charset="0"/>
              </a:rPr>
              <a:t>Habituation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biological growth processes that enable orderly changes in behavior, relatively uninfluenced by experience.</a:t>
            </a:r>
          </a:p>
        </p:txBody>
      </p:sp>
      <p:sp>
        <p:nvSpPr>
          <p:cNvPr id="106498" name="Title 1"/>
          <p:cNvSpPr>
            <a:spLocks noGrp="1"/>
          </p:cNvSpPr>
          <p:nvPr>
            <p:ph type="title"/>
          </p:nvPr>
        </p:nvSpPr>
        <p:spPr/>
        <p:txBody>
          <a:bodyPr/>
          <a:lstStyle/>
          <a:p>
            <a:pPr eaLnBrk="1" hangingPunct="1"/>
            <a:r>
              <a:rPr lang="en-US" dirty="0" smtClean="0">
                <a:latin typeface="Arial" charset="0"/>
                <a:cs typeface="Arial" charset="0"/>
              </a:rPr>
              <a:t>Maturation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all mental activities associated with thinking, knowing, remembering, and communicating.</a:t>
            </a:r>
          </a:p>
        </p:txBody>
      </p:sp>
      <p:sp>
        <p:nvSpPr>
          <p:cNvPr id="107522" name="Title 1"/>
          <p:cNvSpPr>
            <a:spLocks noGrp="1"/>
          </p:cNvSpPr>
          <p:nvPr>
            <p:ph type="title"/>
          </p:nvPr>
        </p:nvSpPr>
        <p:spPr/>
        <p:txBody>
          <a:bodyPr/>
          <a:lstStyle/>
          <a:p>
            <a:pPr eaLnBrk="1" hangingPunct="1"/>
            <a:r>
              <a:rPr lang="en-US" dirty="0" smtClean="0">
                <a:latin typeface="Arial" charset="0"/>
                <a:cs typeface="Arial" charset="0"/>
              </a:rPr>
              <a:t>Cognition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concept or framework that organizes and interprets information.</a:t>
            </a:r>
          </a:p>
        </p:txBody>
      </p:sp>
      <p:sp>
        <p:nvSpPr>
          <p:cNvPr id="108546" name="Title 1"/>
          <p:cNvSpPr>
            <a:spLocks noGrp="1"/>
          </p:cNvSpPr>
          <p:nvPr>
            <p:ph type="title"/>
          </p:nvPr>
        </p:nvSpPr>
        <p:spPr/>
        <p:txBody>
          <a:bodyPr/>
          <a:lstStyle/>
          <a:p>
            <a:pPr eaLnBrk="1" hangingPunct="1"/>
            <a:r>
              <a:rPr lang="en-US" dirty="0" smtClean="0">
                <a:latin typeface="Arial" charset="0"/>
                <a:cs typeface="Arial" charset="0"/>
              </a:rPr>
              <a:t>Schema</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interpreting our new experiences in terms of our existing schemas.</a:t>
            </a:r>
          </a:p>
        </p:txBody>
      </p:sp>
      <p:sp>
        <p:nvSpPr>
          <p:cNvPr id="109570" name="Title 1"/>
          <p:cNvSpPr>
            <a:spLocks noGrp="1"/>
          </p:cNvSpPr>
          <p:nvPr>
            <p:ph type="title"/>
          </p:nvPr>
        </p:nvSpPr>
        <p:spPr/>
        <p:txBody>
          <a:bodyPr/>
          <a:lstStyle/>
          <a:p>
            <a:pPr eaLnBrk="1" hangingPunct="1"/>
            <a:r>
              <a:rPr lang="en-US" dirty="0" smtClean="0">
                <a:latin typeface="Arial" charset="0"/>
                <a:cs typeface="Arial" charset="0"/>
              </a:rPr>
              <a:t>Assimilation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adapting our current understandings (schemas) to incorporate new information.</a:t>
            </a:r>
          </a:p>
        </p:txBody>
      </p:sp>
      <p:sp>
        <p:nvSpPr>
          <p:cNvPr id="110594" name="Title 1"/>
          <p:cNvSpPr>
            <a:spLocks noGrp="1"/>
          </p:cNvSpPr>
          <p:nvPr>
            <p:ph type="title"/>
          </p:nvPr>
        </p:nvSpPr>
        <p:spPr/>
        <p:txBody>
          <a:bodyPr/>
          <a:lstStyle/>
          <a:p>
            <a:pPr eaLnBrk="1" hangingPunct="1"/>
            <a:r>
              <a:rPr lang="en-US" dirty="0" smtClean="0">
                <a:latin typeface="Arial" charset="0"/>
                <a:cs typeface="Arial" charset="0"/>
              </a:rPr>
              <a:t>Accommodation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p:txBody>
          <a:bodyPr/>
          <a:lstStyle/>
          <a:p>
            <a:pPr eaLnBrk="1" hangingPunct="1"/>
            <a:r>
              <a:rPr lang="en-US" sz="4000" smtClean="0">
                <a:latin typeface="Arial" charset="0"/>
                <a:cs typeface="Arial" charset="0"/>
              </a:rPr>
              <a:t>Reflexes</a:t>
            </a:r>
          </a:p>
          <a:p>
            <a:pPr eaLnBrk="1" hangingPunct="1"/>
            <a:r>
              <a:rPr lang="en-US" sz="4000" smtClean="0">
                <a:latin typeface="Arial" charset="0"/>
                <a:cs typeface="Arial" charset="0"/>
                <a:hlinkClick r:id="rId2" action="ppaction://hlinksldjump"/>
              </a:rPr>
              <a:t>Habituation</a:t>
            </a:r>
            <a:endParaRPr lang="en-US" sz="4000" smtClean="0">
              <a:latin typeface="Arial" charset="0"/>
              <a:cs typeface="Arial" charset="0"/>
            </a:endParaRPr>
          </a:p>
          <a:p>
            <a:pPr eaLnBrk="1" hangingPunct="1"/>
            <a:r>
              <a:rPr lang="en-US" sz="4000" smtClean="0">
                <a:latin typeface="Arial" charset="0"/>
                <a:cs typeface="Arial" charset="0"/>
              </a:rPr>
              <a:t>Novelty-preference                 procedure</a:t>
            </a:r>
          </a:p>
          <a:p>
            <a:pPr eaLnBrk="1" hangingPunct="1"/>
            <a:r>
              <a:rPr lang="en-US" sz="4000" smtClean="0">
                <a:latin typeface="Arial" charset="0"/>
                <a:cs typeface="Arial" charset="0"/>
              </a:rPr>
              <a:t>Sensation and                      perception</a:t>
            </a:r>
            <a:endParaRPr lang="en-US" smtClean="0">
              <a:latin typeface="Arial" charset="0"/>
              <a:cs typeface="Arial" charset="0"/>
            </a:endParaRPr>
          </a:p>
        </p:txBody>
      </p:sp>
      <p:sp>
        <p:nvSpPr>
          <p:cNvPr id="1024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Arial" charset="0"/>
                <a:cs typeface="Arial" charset="0"/>
              </a:rPr>
              <a:t>   The Competent Newborn</a:t>
            </a:r>
            <a:br>
              <a:rPr lang="en-US" dirty="0" smtClean="0">
                <a:latin typeface="Arial" charset="0"/>
                <a:cs typeface="Arial" charset="0"/>
              </a:rPr>
            </a:br>
            <a:endParaRPr lang="en-US" sz="4000" i="1" dirty="0" smtClean="0">
              <a:latin typeface="Arial" charset="0"/>
              <a:cs typeface="Arial" charset="0"/>
            </a:endParaRPr>
          </a:p>
        </p:txBody>
      </p:sp>
      <p:pic>
        <p:nvPicPr>
          <p:cNvPr id="10244" name="Picture 3" descr="MyAP1e_fig_9_07.jpg"/>
          <p:cNvPicPr>
            <a:picLocks noChangeAspect="1"/>
          </p:cNvPicPr>
          <p:nvPr/>
        </p:nvPicPr>
        <p:blipFill>
          <a:blip r:embed="rId3" cstate="print"/>
          <a:srcRect/>
          <a:stretch>
            <a:fillRect/>
          </a:stretch>
        </p:blipFill>
        <p:spPr bwMode="auto">
          <a:xfrm>
            <a:off x="5181600" y="1524000"/>
            <a:ext cx="3802063"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Piaget’s theory, the stage (from birth to about 2 years of age) during which infants know the world mostly in terms of their sensory impressions and motor activities.</a:t>
            </a:r>
          </a:p>
        </p:txBody>
      </p:sp>
      <p:sp>
        <p:nvSpPr>
          <p:cNvPr id="111618" name="Title 1"/>
          <p:cNvSpPr>
            <a:spLocks noGrp="1"/>
          </p:cNvSpPr>
          <p:nvPr>
            <p:ph type="title"/>
          </p:nvPr>
        </p:nvSpPr>
        <p:spPr/>
        <p:txBody>
          <a:bodyPr/>
          <a:lstStyle/>
          <a:p>
            <a:pPr eaLnBrk="1" hangingPunct="1"/>
            <a:r>
              <a:rPr lang="en-US" dirty="0" smtClean="0">
                <a:latin typeface="Arial" charset="0"/>
                <a:cs typeface="Arial" charset="0"/>
              </a:rPr>
              <a:t>Sensorimotor Stage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awareness that things continue to exist when not perceived.</a:t>
            </a:r>
          </a:p>
        </p:txBody>
      </p:sp>
      <p:sp>
        <p:nvSpPr>
          <p:cNvPr id="112642" name="Title 1"/>
          <p:cNvSpPr>
            <a:spLocks noGrp="1"/>
          </p:cNvSpPr>
          <p:nvPr>
            <p:ph type="title"/>
          </p:nvPr>
        </p:nvSpPr>
        <p:spPr/>
        <p:txBody>
          <a:bodyPr/>
          <a:lstStyle/>
          <a:p>
            <a:pPr eaLnBrk="1" hangingPunct="1"/>
            <a:r>
              <a:rPr lang="en-US" dirty="0" smtClean="0">
                <a:latin typeface="Arial" charset="0"/>
                <a:cs typeface="Arial" charset="0"/>
              </a:rPr>
              <a:t>Object Permanence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Piaget’s theory, the stage (from 2 to about 6 or 7 years of age) during which a child learns to use language but does not yet comprehend the mental operations of concrete logic..</a:t>
            </a:r>
          </a:p>
        </p:txBody>
      </p:sp>
      <p:sp>
        <p:nvSpPr>
          <p:cNvPr id="113666" name="Title 1"/>
          <p:cNvSpPr>
            <a:spLocks noGrp="1"/>
          </p:cNvSpPr>
          <p:nvPr>
            <p:ph type="title"/>
          </p:nvPr>
        </p:nvSpPr>
        <p:spPr/>
        <p:txBody>
          <a:bodyPr/>
          <a:lstStyle/>
          <a:p>
            <a:pPr eaLnBrk="1" hangingPunct="1"/>
            <a:r>
              <a:rPr lang="en-US" dirty="0" smtClean="0">
                <a:latin typeface="Arial" charset="0"/>
                <a:cs typeface="Arial" charset="0"/>
              </a:rPr>
              <a:t>Preoperational Stage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principle (which Piaget believed to be a part of concrete operational reasoning) that properties such as mass, volume, and number remain the same despite changes in the forms of objects.</a:t>
            </a:r>
          </a:p>
        </p:txBody>
      </p:sp>
      <p:sp>
        <p:nvSpPr>
          <p:cNvPr id="114690" name="Title 1"/>
          <p:cNvSpPr>
            <a:spLocks noGrp="1"/>
          </p:cNvSpPr>
          <p:nvPr>
            <p:ph type="title"/>
          </p:nvPr>
        </p:nvSpPr>
        <p:spPr/>
        <p:txBody>
          <a:bodyPr/>
          <a:lstStyle/>
          <a:p>
            <a:pPr eaLnBrk="1" hangingPunct="1"/>
            <a:r>
              <a:rPr lang="en-US" dirty="0" smtClean="0">
                <a:latin typeface="Arial" charset="0"/>
                <a:cs typeface="Arial" charset="0"/>
              </a:rPr>
              <a:t>Conservation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Piaget’s theory, the preoperational child’s difficulty taking another’s point of view.</a:t>
            </a:r>
          </a:p>
        </p:txBody>
      </p:sp>
      <p:sp>
        <p:nvSpPr>
          <p:cNvPr id="115714" name="Title 1"/>
          <p:cNvSpPr>
            <a:spLocks noGrp="1"/>
          </p:cNvSpPr>
          <p:nvPr>
            <p:ph type="title"/>
          </p:nvPr>
        </p:nvSpPr>
        <p:spPr/>
        <p:txBody>
          <a:bodyPr/>
          <a:lstStyle/>
          <a:p>
            <a:pPr eaLnBrk="1" hangingPunct="1"/>
            <a:r>
              <a:rPr lang="en-US" dirty="0" smtClean="0">
                <a:latin typeface="Arial" charset="0"/>
                <a:cs typeface="Arial" charset="0"/>
              </a:rPr>
              <a:t>Egocentrism</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people’s ideas about their own and other’s mental states – about their feelings, perceptions, and thoughts, and the behaviors these might predict.</a:t>
            </a:r>
          </a:p>
        </p:txBody>
      </p:sp>
      <p:sp>
        <p:nvSpPr>
          <p:cNvPr id="116738" name="Title 1"/>
          <p:cNvSpPr>
            <a:spLocks noGrp="1"/>
          </p:cNvSpPr>
          <p:nvPr>
            <p:ph type="title"/>
          </p:nvPr>
        </p:nvSpPr>
        <p:spPr/>
        <p:txBody>
          <a:bodyPr/>
          <a:lstStyle/>
          <a:p>
            <a:pPr eaLnBrk="1" hangingPunct="1"/>
            <a:r>
              <a:rPr lang="en-US" dirty="0" smtClean="0">
                <a:latin typeface="Arial" charset="0"/>
                <a:cs typeface="Arial" charset="0"/>
              </a:rPr>
              <a:t>Theory of Mind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Piaget’s theory, the stage of cognitive development (from about 6 or 7 to 11 years of age) during which children gain the mental operations that enable them to think logically about concrete events.</a:t>
            </a:r>
          </a:p>
        </p:txBody>
      </p:sp>
      <p:sp>
        <p:nvSpPr>
          <p:cNvPr id="117762" name="Title 1"/>
          <p:cNvSpPr>
            <a:spLocks noGrp="1"/>
          </p:cNvSpPr>
          <p:nvPr>
            <p:ph type="title"/>
          </p:nvPr>
        </p:nvSpPr>
        <p:spPr/>
        <p:txBody>
          <a:bodyPr/>
          <a:lstStyle/>
          <a:p>
            <a:pPr eaLnBrk="1" hangingPunct="1"/>
            <a:r>
              <a:rPr lang="en-US" dirty="0" smtClean="0">
                <a:latin typeface="Arial" charset="0"/>
                <a:cs typeface="Arial" charset="0"/>
              </a:rPr>
              <a:t>Concrete Operational Stage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Piaget’s theory, the stage of cognitive development (normally beginning about age 12) during which people begin to think logically about abstract concepts.</a:t>
            </a:r>
          </a:p>
        </p:txBody>
      </p:sp>
      <p:sp>
        <p:nvSpPr>
          <p:cNvPr id="118786" name="Title 1"/>
          <p:cNvSpPr>
            <a:spLocks noGrp="1"/>
          </p:cNvSpPr>
          <p:nvPr>
            <p:ph type="title"/>
          </p:nvPr>
        </p:nvSpPr>
        <p:spPr/>
        <p:txBody>
          <a:bodyPr/>
          <a:lstStyle/>
          <a:p>
            <a:pPr eaLnBrk="1" hangingPunct="1"/>
            <a:r>
              <a:rPr lang="en-US" dirty="0" smtClean="0">
                <a:latin typeface="Arial" charset="0"/>
                <a:cs typeface="Arial" charset="0"/>
              </a:rPr>
              <a:t>Formal Operational Stage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disorder that appears in childhood and is marked by deficient communication, social interaction, and understanding of other’s states of mind.</a:t>
            </a:r>
          </a:p>
        </p:txBody>
      </p:sp>
      <p:sp>
        <p:nvSpPr>
          <p:cNvPr id="119810" name="Title 1"/>
          <p:cNvSpPr>
            <a:spLocks noGrp="1"/>
          </p:cNvSpPr>
          <p:nvPr>
            <p:ph type="title"/>
          </p:nvPr>
        </p:nvSpPr>
        <p:spPr/>
        <p:txBody>
          <a:bodyPr/>
          <a:lstStyle/>
          <a:p>
            <a:pPr eaLnBrk="1" hangingPunct="1"/>
            <a:r>
              <a:rPr lang="en-US" dirty="0" smtClean="0">
                <a:latin typeface="Arial" charset="0"/>
                <a:cs typeface="Arial" charset="0"/>
              </a:rPr>
              <a:t>Autism</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fear of strangers that infants commonly display, beginning by about 8 months of age.</a:t>
            </a:r>
          </a:p>
        </p:txBody>
      </p:sp>
      <p:sp>
        <p:nvSpPr>
          <p:cNvPr id="120834" name="Title 1"/>
          <p:cNvSpPr>
            <a:spLocks noGrp="1"/>
          </p:cNvSpPr>
          <p:nvPr>
            <p:ph type="title"/>
          </p:nvPr>
        </p:nvSpPr>
        <p:spPr/>
        <p:txBody>
          <a:bodyPr/>
          <a:lstStyle/>
          <a:p>
            <a:pPr eaLnBrk="1" hangingPunct="1"/>
            <a:r>
              <a:rPr lang="en-US" dirty="0" smtClean="0">
                <a:latin typeface="Arial" charset="0"/>
                <a:cs typeface="Arial" charset="0"/>
              </a:rPr>
              <a:t>Stranger Anxiety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What is the ideal age, and why?</a:t>
            </a:r>
          </a:p>
          <a:p>
            <a:endParaRPr lang="en-US" sz="3200" dirty="0" smtClean="0"/>
          </a:p>
          <a:p>
            <a:r>
              <a:rPr lang="en-US" sz="3200" dirty="0" smtClean="0"/>
              <a:t>What is the worst age to be, and why?</a:t>
            </a:r>
            <a:endParaRPr lang="en-US" sz="32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an emotional tie with another person; shown in young children by their seeking closeness to the caregiver and showing distress on separation.</a:t>
            </a:r>
          </a:p>
        </p:txBody>
      </p:sp>
      <p:sp>
        <p:nvSpPr>
          <p:cNvPr id="121858" name="Title 1"/>
          <p:cNvSpPr>
            <a:spLocks noGrp="1"/>
          </p:cNvSpPr>
          <p:nvPr>
            <p:ph type="title"/>
          </p:nvPr>
        </p:nvSpPr>
        <p:spPr/>
        <p:txBody>
          <a:bodyPr/>
          <a:lstStyle/>
          <a:p>
            <a:pPr eaLnBrk="1" hangingPunct="1"/>
            <a:r>
              <a:rPr lang="en-US" dirty="0" smtClean="0">
                <a:latin typeface="Arial" charset="0"/>
                <a:cs typeface="Arial" charset="0"/>
              </a:rPr>
              <a:t>Attachment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an optimal period shortly after birth when an organism’s exposure to certain stimuli or experiences produces proper development.</a:t>
            </a:r>
          </a:p>
        </p:txBody>
      </p:sp>
      <p:sp>
        <p:nvSpPr>
          <p:cNvPr id="122882" name="Title 1"/>
          <p:cNvSpPr>
            <a:spLocks noGrp="1"/>
          </p:cNvSpPr>
          <p:nvPr>
            <p:ph type="title"/>
          </p:nvPr>
        </p:nvSpPr>
        <p:spPr/>
        <p:txBody>
          <a:bodyPr/>
          <a:lstStyle/>
          <a:p>
            <a:pPr eaLnBrk="1" hangingPunct="1"/>
            <a:r>
              <a:rPr lang="en-US" dirty="0" smtClean="0">
                <a:latin typeface="Arial" charset="0"/>
                <a:cs typeface="Arial" charset="0"/>
              </a:rPr>
              <a:t>Critical Period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process by which certain animals form attachments during a critical period very early in life.</a:t>
            </a:r>
          </a:p>
        </p:txBody>
      </p:sp>
      <p:sp>
        <p:nvSpPr>
          <p:cNvPr id="123906" name="Title 1"/>
          <p:cNvSpPr>
            <a:spLocks noGrp="1"/>
          </p:cNvSpPr>
          <p:nvPr>
            <p:ph type="title"/>
          </p:nvPr>
        </p:nvSpPr>
        <p:spPr/>
        <p:txBody>
          <a:bodyPr/>
          <a:lstStyle/>
          <a:p>
            <a:pPr eaLnBrk="1" hangingPunct="1"/>
            <a:r>
              <a:rPr lang="en-US" dirty="0" smtClean="0">
                <a:latin typeface="Arial" charset="0"/>
                <a:cs typeface="Arial" charset="0"/>
              </a:rPr>
              <a:t>Imprinting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 person’s characteristic emotional reactivity and intensity.</a:t>
            </a:r>
          </a:p>
        </p:txBody>
      </p:sp>
      <p:sp>
        <p:nvSpPr>
          <p:cNvPr id="124930" name="Title 1"/>
          <p:cNvSpPr>
            <a:spLocks noGrp="1"/>
          </p:cNvSpPr>
          <p:nvPr>
            <p:ph type="title"/>
          </p:nvPr>
        </p:nvSpPr>
        <p:spPr/>
        <p:txBody>
          <a:bodyPr/>
          <a:lstStyle/>
          <a:p>
            <a:pPr eaLnBrk="1" hangingPunct="1"/>
            <a:r>
              <a:rPr lang="en-US" dirty="0" smtClean="0">
                <a:latin typeface="Arial" charset="0"/>
                <a:cs typeface="Arial" charset="0"/>
              </a:rPr>
              <a:t>Temperament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according to Erik Erikson, a sense that the world is predictable and trustworthy; said to be formed during infancy by appropriate experiences with responsive caregivers.</a:t>
            </a:r>
          </a:p>
        </p:txBody>
      </p:sp>
      <p:sp>
        <p:nvSpPr>
          <p:cNvPr id="125954" name="Title 1"/>
          <p:cNvSpPr>
            <a:spLocks noGrp="1"/>
          </p:cNvSpPr>
          <p:nvPr>
            <p:ph type="title"/>
          </p:nvPr>
        </p:nvSpPr>
        <p:spPr/>
        <p:txBody>
          <a:bodyPr/>
          <a:lstStyle/>
          <a:p>
            <a:pPr eaLnBrk="1" hangingPunct="1"/>
            <a:r>
              <a:rPr lang="en-US" dirty="0" smtClean="0">
                <a:latin typeface="Arial" charset="0"/>
                <a:cs typeface="Arial" charset="0"/>
              </a:rPr>
              <a:t>Basic Trust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our understanding and evaluation of who we are.</a:t>
            </a:r>
          </a:p>
        </p:txBody>
      </p:sp>
      <p:sp>
        <p:nvSpPr>
          <p:cNvPr id="126978" name="Title 1"/>
          <p:cNvSpPr>
            <a:spLocks noGrp="1"/>
          </p:cNvSpPr>
          <p:nvPr>
            <p:ph type="title"/>
          </p:nvPr>
        </p:nvSpPr>
        <p:spPr/>
        <p:txBody>
          <a:bodyPr/>
          <a:lstStyle/>
          <a:p>
            <a:pPr eaLnBrk="1" hangingPunct="1"/>
            <a:r>
              <a:rPr lang="en-US" dirty="0" smtClean="0">
                <a:latin typeface="Arial" charset="0"/>
                <a:cs typeface="Arial" charset="0"/>
              </a:rPr>
              <a:t>Self-concept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in psychology, the biologically and socially influenced characteristics by which people define male and female.</a:t>
            </a:r>
          </a:p>
        </p:txBody>
      </p:sp>
      <p:sp>
        <p:nvSpPr>
          <p:cNvPr id="128002" name="Title 1"/>
          <p:cNvSpPr>
            <a:spLocks noGrp="1"/>
          </p:cNvSpPr>
          <p:nvPr>
            <p:ph type="title"/>
          </p:nvPr>
        </p:nvSpPr>
        <p:spPr/>
        <p:txBody>
          <a:bodyPr/>
          <a:lstStyle/>
          <a:p>
            <a:pPr eaLnBrk="1" hangingPunct="1"/>
            <a:r>
              <a:rPr lang="en-US" dirty="0" smtClean="0">
                <a:latin typeface="Arial" charset="0"/>
                <a:cs typeface="Arial" charset="0"/>
              </a:rPr>
              <a:t>Gender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physical or verbal behavior intended to hurt someone.</a:t>
            </a:r>
          </a:p>
        </p:txBody>
      </p:sp>
      <p:sp>
        <p:nvSpPr>
          <p:cNvPr id="129026" name="Title 1"/>
          <p:cNvSpPr>
            <a:spLocks noGrp="1"/>
          </p:cNvSpPr>
          <p:nvPr>
            <p:ph type="title"/>
          </p:nvPr>
        </p:nvSpPr>
        <p:spPr/>
        <p:txBody>
          <a:bodyPr/>
          <a:lstStyle/>
          <a:p>
            <a:pPr eaLnBrk="1" hangingPunct="1"/>
            <a:r>
              <a:rPr lang="en-US" dirty="0" smtClean="0">
                <a:latin typeface="Arial" charset="0"/>
                <a:cs typeface="Arial" charset="0"/>
              </a:rPr>
              <a:t>Aggression</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 the sex chromosome found in both men and women. Females have two X chromosomes; males have one.  An X chromosome from each parent produces a female child.</a:t>
            </a:r>
          </a:p>
        </p:txBody>
      </p:sp>
      <p:sp>
        <p:nvSpPr>
          <p:cNvPr id="130050" name="Title 1"/>
          <p:cNvSpPr>
            <a:spLocks noGrp="1"/>
          </p:cNvSpPr>
          <p:nvPr>
            <p:ph type="title"/>
          </p:nvPr>
        </p:nvSpPr>
        <p:spPr/>
        <p:txBody>
          <a:bodyPr/>
          <a:lstStyle/>
          <a:p>
            <a:pPr eaLnBrk="1" hangingPunct="1"/>
            <a:r>
              <a:rPr lang="en-US" dirty="0" smtClean="0">
                <a:latin typeface="Arial" charset="0"/>
                <a:cs typeface="Arial" charset="0"/>
              </a:rPr>
              <a:t>X Chromosome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Content Placeholder 2"/>
          <p:cNvSpPr>
            <a:spLocks noGrp="1"/>
          </p:cNvSpPr>
          <p:nvPr>
            <p:ph idx="1"/>
          </p:nvPr>
        </p:nvSpPr>
        <p:spPr/>
        <p:txBody>
          <a:bodyPr/>
          <a:lstStyle/>
          <a:p>
            <a:pPr eaLnBrk="1" hangingPunct="1">
              <a:buFont typeface="Arial" charset="0"/>
              <a:buNone/>
            </a:pPr>
            <a:r>
              <a:rPr lang="en-US" dirty="0" smtClean="0">
                <a:latin typeface="Arial" charset="0"/>
                <a:cs typeface="Arial" charset="0"/>
              </a:rPr>
              <a:t>=the sex chromosome found only in males.  When paired with an X chromosome from the mother, it produces a male child.</a:t>
            </a:r>
          </a:p>
        </p:txBody>
      </p:sp>
      <p:sp>
        <p:nvSpPr>
          <p:cNvPr id="131074" name="Title 1"/>
          <p:cNvSpPr>
            <a:spLocks noGrp="1"/>
          </p:cNvSpPr>
          <p:nvPr>
            <p:ph type="title"/>
          </p:nvPr>
        </p:nvSpPr>
        <p:spPr/>
        <p:txBody>
          <a:bodyPr/>
          <a:lstStyle/>
          <a:p>
            <a:pPr eaLnBrk="1" hangingPunct="1"/>
            <a:r>
              <a:rPr lang="en-US" dirty="0" smtClean="0">
                <a:latin typeface="Arial" charset="0"/>
                <a:cs typeface="Arial" charset="0"/>
              </a:rPr>
              <a:t>Y Chromosome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482&quot;&gt;&lt;object type=&quot;3&quot; unique_id=&quot;10483&quot;&gt;&lt;property id=&quot;20148&quot; value=&quot;5&quot;/&gt;&lt;property id=&quot;20300&quot; value=&quot;Slide 1 - &amp;quot;Unit 9: Developmental Psychology&amp;quot;&quot;/&gt;&lt;property id=&quot;20307&quot; value=&quot;266&quot;/&gt;&lt;/object&gt;&lt;object type=&quot;3&quot; unique_id=&quot;10484&quot;&gt;&lt;property id=&quot;20148&quot; value=&quot;5&quot;/&gt;&lt;property id=&quot;20300&quot; value=&quot;Slide 2 - &amp;quot;Unit Overview&amp;quot;&quot;/&gt;&lt;property id=&quot;20307&quot; value=&quot;518&quot;/&gt;&lt;/object&gt;&lt;object type=&quot;3&quot; unique_id=&quot;10485&quot;&gt;&lt;property id=&quot;20148&quot; value=&quot;5&quot;/&gt;&lt;property id=&quot;20300&quot; value=&quot;Slide 3 - &amp;quot;Introduction &amp;quot;&quot;/&gt;&lt;property id=&quot;20307&quot; value=&quot;744&quot;/&gt;&lt;/object&gt;&lt;object type=&quot;3&quot; unique_id=&quot;10486&quot;&gt;&lt;property id=&quot;20148&quot; value=&quot;5&quot;/&gt;&lt;property id=&quot;20300&quot; value=&quot;Slide 4 - &amp;quot;Prenatal Development and the Newborn&amp;quot;&quot;/&gt;&lt;property id=&quot;20307&quot; value=&quot;564&quot;/&gt;&lt;/object&gt;&lt;object type=&quot;3&quot; unique_id=&quot;10487&quot;&gt;&lt;property id=&quot;20148&quot; value=&quot;5&quot;/&gt;&lt;property id=&quot;20300&quot; value=&quot;Slide 5 - &amp;quot;    Conception &amp;quot;&quot;/&gt;&lt;property id=&quot;20307&quot; value=&quot;682&quot;/&gt;&lt;/object&gt;&lt;object type=&quot;3&quot; unique_id=&quot;10488&quot;&gt;&lt;property id=&quot;20148&quot; value=&quot;5&quot;/&gt;&lt;property id=&quot;20300&quot; value=&quot;Slide 6 - &amp;quot;  Prenatal Development &amp;quot;&quot;/&gt;&lt;property id=&quot;20307&quot; value=&quot;683&quot;/&gt;&lt;/object&gt;&lt;object type=&quot;3&quot; unique_id=&quot;10489&quot;&gt;&lt;property id=&quot;20148&quot; value=&quot;5&quot;/&gt;&lt;property id=&quot;20300&quot; value=&quot;Slide 7 - &amp;quot;Prenatal Development &amp;quot;&quot;/&gt;&lt;property id=&quot;20307&quot; value=&quot;745&quot;/&gt;&lt;/object&gt;&lt;object type=&quot;3&quot; unique_id=&quot;10490&quot;&gt;&lt;property id=&quot;20148&quot; value=&quot;5&quot;/&gt;&lt;property id=&quot;20300&quot; value=&quot;Slide 8 - &amp;quot;   The Competent Newborn &amp;quot;&quot;/&gt;&lt;property id=&quot;20307&quot; value=&quot;684&quot;/&gt;&lt;/object&gt;&lt;object type=&quot;3&quot; unique_id=&quot;10491&quot;&gt;&lt;property id=&quot;20148&quot; value=&quot;5&quot;/&gt;&lt;property id=&quot;20300&quot; value=&quot;Slide 9&quot;/&gt;&lt;property id=&quot;20307&quot; value=&quot;805&quot;/&gt;&lt;/object&gt;&lt;object type=&quot;3&quot; unique_id=&quot;10492&quot;&gt;&lt;property id=&quot;20148&quot; value=&quot;5&quot;/&gt;&lt;property id=&quot;20300&quot; value=&quot;Slide 10 - &amp;quot;Infancy Childhood&amp;quot;&quot;/&gt;&lt;property id=&quot;20307&quot; value=&quot;519&quot;/&gt;&lt;/object&gt;&lt;object type=&quot;3&quot; unique_id=&quot;10493&quot;&gt;&lt;property id=&quot;20148&quot; value=&quot;5&quot;/&gt;&lt;property id=&quot;20300&quot; value=&quot;Slide 11 - &amp;quot;  Physical Development   Brain Development&amp;quot;&quot;/&gt;&lt;property id=&quot;20307&quot; value=&quot;685&quot;/&gt;&lt;/object&gt;&lt;object type=&quot;3&quot; unique_id=&quot;10494&quot;&gt;&lt;property id=&quot;20148&quot; value=&quot;5&quot;/&gt;&lt;property id=&quot;20300&quot; value=&quot;Slide 12 - &amp;quot;  Physical Development   Motor Development&amp;quot;&quot;/&gt;&lt;property id=&quot;20307&quot; value=&quot;701&quot;/&gt;&lt;/object&gt;&lt;object type=&quot;3&quot; unique_id=&quot;10495&quot;&gt;&lt;property id=&quot;20148&quot; value=&quot;5&quot;/&gt;&lt;property id=&quot;20300&quot; value=&quot;Slide 13 - &amp;quot;  Physical Development   Maturation and Infant Memory&amp;quot;&quot;/&gt;&lt;property id=&quot;20307&quot; value=&quot;702&quot;/&gt;&lt;/object&gt;&lt;object type=&quot;3&quot; unique_id=&quot;10496&quot;&gt;&lt;property id=&quot;20148&quot; value=&quot;5&quot;/&gt;&lt;property id=&quot;20300&quot; value=&quot;Slide 14 - &amp;quot;  Cognitive Development &amp;quot;&quot;/&gt;&lt;property id=&quot;20307&quot; value=&quot;686&quot;/&gt;&lt;/object&gt;&lt;object type=&quot;3&quot; unique_id=&quot;10497&quot;&gt;&lt;property id=&quot;20148&quot; value=&quot;5&quot;/&gt;&lt;property id=&quot;20300&quot; value=&quot;Slide 15 - &amp;quot;Cognitive Development Piaget’s Theory and Current Thinking&amp;quot;&quot;/&gt;&lt;property id=&quot;20307&quot; value=&quot;748&quot;/&gt;&lt;/object&gt;&lt;object type=&quot;3&quot; unique_id=&quot;10498&quot;&gt;&lt;property id=&quot;20148&quot; value=&quot;5&quot;/&gt;&lt;property id=&quot;20300&quot; value=&quot;Slide 16 - &amp;quot;Cognitive Development Piaget’s Theory and Current Thinking&amp;quot;&quot;/&gt;&lt;property id=&quot;20307&quot; value=&quot;752&quot;/&gt;&lt;/object&gt;&lt;object type=&quot;3&quot; unique_id=&quot;10499&quot;&gt;&lt;property id=&quot;20148&quot; value=&quot;5&quot;/&gt;&lt;property id=&quot;20300&quot; value=&quot;Slide 17 - &amp;quot;Cognitive Development Piaget’s Theory and Current Thinking&amp;quot;&quot;/&gt;&lt;property id=&quot;20307&quot; value=&quot;706&quot;/&gt;&lt;/object&gt;&lt;object type=&quot;3&quot; unique_id=&quot;10500&quot;&gt;&lt;property id=&quot;20148&quot; value=&quot;5&quot;/&gt;&lt;property id=&quot;20300&quot; value=&quot;Slide 18 - &amp;quot;Cognitive Development Piaget’s Theory and Current Thinking&amp;quot;&quot;/&gt;&lt;property id=&quot;20307&quot; value=&quot;707&quot;/&gt;&lt;/object&gt;&lt;object type=&quot;3&quot; unique_id=&quot;10501&quot;&gt;&lt;property id=&quot;20148&quot; value=&quot;5&quot;/&gt;&lt;property id=&quot;20300&quot; value=&quot;Slide 19 - &amp;quot;Cognitive Development Piaget’s Theory and Current Thinking&amp;quot;&quot;/&gt;&lt;property id=&quot;20307&quot; value=&quot;708&quot;/&gt;&lt;/object&gt;&lt;object type=&quot;3&quot; unique_id=&quot;10502&quot;&gt;&lt;property id=&quot;20148&quot; value=&quot;5&quot;/&gt;&lt;property id=&quot;20300&quot; value=&quot;Slide 20 - &amp;quot;Cognitive Development Piaget’s Theory and Current Thinking&amp;quot;&quot;/&gt;&lt;property id=&quot;20307&quot; value=&quot;709&quot;/&gt;&lt;/object&gt;&lt;object type=&quot;3&quot; unique_id=&quot;10503&quot;&gt;&lt;property id=&quot;20148&quot; value=&quot;5&quot;/&gt;&lt;property id=&quot;20300&quot; value=&quot;Slide 21&quot;/&gt;&lt;property id=&quot;20307&quot; value=&quot;753&quot;/&gt;&lt;/object&gt;&lt;object type=&quot;3&quot; unique_id=&quot;10504&quot;&gt;&lt;property id=&quot;20148&quot; value=&quot;5&quot;/&gt;&lt;property id=&quot;20300&quot; value=&quot;Slide 22 - &amp;quot;Cognitive Development Reflecting on Piaget’s Theory&amp;quot;&quot;/&gt;&lt;property id=&quot;20307&quot; value=&quot;704&quot;/&gt;&lt;/object&gt;&lt;object type=&quot;3&quot; unique_id=&quot;10505&quot;&gt;&lt;property id=&quot;20148&quot; value=&quot;5&quot;/&gt;&lt;property id=&quot;20300&quot; value=&quot;Slide 23 - &amp;quot;  Social Development &amp;quot;&quot;/&gt;&lt;property id=&quot;20307&quot; value=&quot;687&quot;/&gt;&lt;/object&gt;&lt;object type=&quot;3&quot; unique_id=&quot;10506&quot;&gt;&lt;property id=&quot;20148&quot; value=&quot;5&quot;/&gt;&lt;property id=&quot;20300&quot; value=&quot;Slide 24 - &amp;quot;Social Development Origins of Attachment&amp;quot;&quot;/&gt;&lt;property id=&quot;20307&quot; value=&quot;746&quot;/&gt;&lt;/object&gt;&lt;object type=&quot;3&quot; unique_id=&quot;10507&quot;&gt;&lt;property id=&quot;20148&quot; value=&quot;5&quot;/&gt;&lt;property id=&quot;20300&quot; value=&quot;Slide 25 - &amp;quot;  Social Development   Attachment Differences: Temperament and Parenting&amp;quot;&quot;/&gt;&lt;property id=&quot;20307&quot; value=&quot;710&quot;/&gt;&lt;/object&gt;&lt;object type=&quot;3&quot; unique_id=&quot;10508&quot;&gt;&lt;property id=&quot;20148&quot; value=&quot;5&quot;/&gt;&lt;property id=&quot;20300&quot; value=&quot;Slide 26 - &amp;quot;   Social Development    Attachment Differences: Temperament and Parenting&amp;quot;&quot;/&gt;&lt;property id=&quot;20307&quot; value=&quot;759&quot;/&gt;&lt;/object&gt;&lt;object type=&quot;3&quot; unique_id=&quot;10509&quot;&gt;&lt;property id=&quot;20148&quot; value=&quot;5&quot;/&gt;&lt;property id=&quot;20300&quot; value=&quot;Slide 27 - &amp;quot;Social Development Deprivation of Attachment&amp;quot;&quot;/&gt;&lt;property id=&quot;20307&quot; value=&quot;711&quot;/&gt;&lt;/object&gt;&lt;object type=&quot;3&quot; unique_id=&quot;10510&quot;&gt;&lt;property id=&quot;20148&quot; value=&quot;5&quot;/&gt;&lt;property id=&quot;20300&quot; value=&quot;Slide 28 - &amp;quot;Social Development Self-Concept&amp;quot;&quot;/&gt;&lt;property id=&quot;20307&quot; value=&quot;712&quot;/&gt;&lt;/object&gt;&lt;object type=&quot;3&quot; unique_id=&quot;10511&quot;&gt;&lt;property id=&quot;20148&quot; value=&quot;5&quot;/&gt;&lt;property id=&quot;20300&quot; value=&quot;Slide 29 - &amp;quot;Parenting Styles&amp;amp;#x09;&amp;quot;&quot;/&gt;&lt;property id=&quot;20307&quot; value=&quot;806&quot;/&gt;&lt;/object&gt;&lt;object type=&quot;3&quot; unique_id=&quot;10512&quot;&gt;&lt;property id=&quot;20148&quot; value=&quot;5&quot;/&gt;&lt;property id=&quot;20300&quot; value=&quot;Slide 30 - &amp;quot;Social Development Parenting Styles&amp;quot;&quot;/&gt;&lt;property id=&quot;20307&quot; value=&quot;713&quot;/&gt;&lt;/object&gt;&lt;object type=&quot;3&quot; unique_id=&quot;10513&quot;&gt;&lt;property id=&quot;20148&quot; value=&quot;5&quot;/&gt;&lt;property id=&quot;20300&quot; value=&quot;Slide 31 - &amp;quot;Social Development Gender and Child-Rearing&amp;quot;&quot;/&gt;&lt;property id=&quot;20307&quot; value=&quot;714&quot;/&gt;&lt;/object&gt;&lt;object type=&quot;3&quot; unique_id=&quot;10514&quot;&gt;&lt;property id=&quot;20148&quot; value=&quot;5&quot;/&gt;&lt;property id=&quot;20300&quot; value=&quot;Slide 32 - &amp;quot;Gender Development &amp;quot;&quot;/&gt;&lt;property id=&quot;20307&quot; value=&quot;688&quot;/&gt;&lt;/object&gt;&lt;object type=&quot;3&quot; unique_id=&quot;10515&quot;&gt;&lt;property id=&quot;20148&quot; value=&quot;5&quot;/&gt;&lt;property id=&quot;20300&quot; value=&quot;Slide 33 - &amp;quot;Gender Development Gender Similarities and Differences&amp;quot;&quot;/&gt;&lt;property id=&quot;20307&quot; value=&quot;718&quot;/&gt;&lt;/object&gt;&lt;object type=&quot;3&quot; unique_id=&quot;10516&quot;&gt;&lt;property id=&quot;20148&quot; value=&quot;5&quot;/&gt;&lt;property id=&quot;20300&quot; value=&quot;Slide 34 - &amp;quot;Gender Development The Nature of Gender&amp;quot;&quot;/&gt;&lt;property id=&quot;20307&quot; value=&quot;720&quot;/&gt;&lt;/object&gt;&lt;object type=&quot;3&quot; unique_id=&quot;10517&quot;&gt;&lt;property id=&quot;20148&quot; value=&quot;5&quot;/&gt;&lt;property id=&quot;20300&quot; value=&quot;Slide 35 - &amp;quot;Gender Development The Nurture of Gender&amp;quot;&quot;/&gt;&lt;property id=&quot;20307&quot; value=&quot;721&quot;/&gt;&lt;/object&gt;&lt;object type=&quot;3&quot; unique_id=&quot;10518&quot;&gt;&lt;property id=&quot;20148&quot; value=&quot;5&quot;/&gt;&lt;property id=&quot;20300&quot; value=&quot;Slide 36&quot;/&gt;&lt;property id=&quot;20307&quot; value=&quot;760&quot;/&gt;&lt;/object&gt;&lt;object type=&quot;3&quot; unique_id=&quot;10519&quot;&gt;&lt;property id=&quot;20148&quot; value=&quot;5&quot;/&gt;&lt;property id=&quot;20300&quot; value=&quot;Slide 37 - &amp;quot;Parents and Peers&amp;quot;&quot;/&gt;&lt;property id=&quot;20307&quot; value=&quot;320&quot;/&gt;&lt;/object&gt;&lt;object type=&quot;3&quot; unique_id=&quot;10520&quot;&gt;&lt;property id=&quot;20148&quot; value=&quot;5&quot;/&gt;&lt;property id=&quot;20300&quot; value=&quot;Slide 38 - &amp;quot;Parental Influences&amp;quot;&quot;/&gt;&lt;property id=&quot;20307&quot; value=&quot;807&quot;/&gt;&lt;/object&gt;&lt;object type=&quot;3&quot; unique_id=&quot;10521&quot;&gt;&lt;property id=&quot;20148&quot; value=&quot;5&quot;/&gt;&lt;property id=&quot;20300&quot; value=&quot;Slide 39 - &amp;quot;Parents and Early Experiences &amp;quot;&quot;/&gt;&lt;property id=&quot;20307&quot; value=&quot;767&quot;/&gt;&lt;/object&gt;&lt;object type=&quot;3&quot; unique_id=&quot;10522&quot;&gt;&lt;property id=&quot;20148&quot; value=&quot;5&quot;/&gt;&lt;property id=&quot;20300&quot; value=&quot;Slide 40 - &amp;quot;Peer Influence&amp;quot;&quot;/&gt;&lt;property id=&quot;20307&quot; value=&quot;808&quot;/&gt;&lt;/object&gt;&lt;object type=&quot;3&quot; unique_id=&quot;10523&quot;&gt;&lt;property id=&quot;20148&quot; value=&quot;5&quot;/&gt;&lt;property id=&quot;20300&quot; value=&quot;Slide 41 - &amp;quot;Peer Influence &amp;quot;&quot;/&gt;&lt;property id=&quot;20307&quot; value=&quot;690&quot;/&gt;&lt;/object&gt;&lt;object type=&quot;3&quot; unique_id=&quot;10524&quot;&gt;&lt;property id=&quot;20148&quot; value=&quot;5&quot;/&gt;&lt;property id=&quot;20300&quot; value=&quot;Slide 42 - &amp;quot;  Adolescence&amp;quot;&quot;/&gt;&lt;property id=&quot;20307&quot; value=&quot;520&quot;/&gt;&lt;/object&gt;&lt;object type=&quot;3&quot; unique_id=&quot;10525&quot;&gt;&lt;property id=&quot;20148&quot; value=&quot;5&quot;/&gt;&lt;property id=&quot;20300&quot; value=&quot;Slide 43 - &amp;quot;Introduction &amp;quot;&quot;/&gt;&lt;property id=&quot;20307&quot; value=&quot;691&quot;/&gt;&lt;/object&gt;&lt;object type=&quot;3&quot; unique_id=&quot;10526&quot;&gt;&lt;property id=&quot;20148&quot; value=&quot;5&quot;/&gt;&lt;property id=&quot;20300&quot; value=&quot;Slide 44 - &amp;quot;Physical Development &amp;quot;&quot;/&gt;&lt;property id=&quot;20307&quot; value=&quot;727&quot;/&gt;&lt;/object&gt;&lt;object type=&quot;3&quot; unique_id=&quot;10527&quot;&gt;&lt;property id=&quot;20148&quot; value=&quot;5&quot;/&gt;&lt;property id=&quot;20300&quot; value=&quot;Slide 45 - &amp;quot;Cognitive Development Developing Reasoning Power&amp;quot;&quot;/&gt;&lt;property id=&quot;20307&quot; value=&quot;692&quot;/&gt;&lt;/object&gt;&lt;object type=&quot;3&quot; unique_id=&quot;10528&quot;&gt;&lt;property id=&quot;20148&quot; value=&quot;5&quot;/&gt;&lt;property id=&quot;20300&quot; value=&quot;Slide 46 - &amp;quot;Cognitive Development Developing Morality&amp;quot;&quot;/&gt;&lt;property id=&quot;20307&quot; value=&quot;728&quot;/&gt;&lt;/object&gt;&lt;object type=&quot;3&quot; unique_id=&quot;10529&quot;&gt;&lt;property id=&quot;20148&quot; value=&quot;5&quot;/&gt;&lt;property id=&quot;20300&quot; value=&quot;Slide 47&quot;/&gt;&lt;property id=&quot;20307&quot; value=&quot;809&quot;/&gt;&lt;/object&gt;&lt;object type=&quot;3&quot; unique_id=&quot;10530&quot;&gt;&lt;property id=&quot;20148&quot; value=&quot;5&quot;/&gt;&lt;property id=&quot;20300&quot; value=&quot;Slide 48&quot;/&gt;&lt;property id=&quot;20307&quot; value=&quot;811&quot;/&gt;&lt;/object&gt;&lt;object type=&quot;3&quot; unique_id=&quot;10531&quot;&gt;&lt;property id=&quot;20148&quot; value=&quot;5&quot;/&gt;&lt;property id=&quot;20300&quot; value=&quot;Slide 49&quot;/&gt;&lt;property id=&quot;20307&quot; value=&quot;810&quot;/&gt;&lt;/object&gt;&lt;object type=&quot;3&quot; unique_id=&quot;10532&quot;&gt;&lt;property id=&quot;20148&quot; value=&quot;5&quot;/&gt;&lt;property id=&quot;20300&quot; value=&quot;Slide 50&quot;/&gt;&lt;property id=&quot;20307&quot; value=&quot;812&quot;/&gt;&lt;/object&gt;&lt;object type=&quot;3&quot; unique_id=&quot;10533&quot;&gt;&lt;property id=&quot;20148&quot; value=&quot;5&quot;/&gt;&lt;property id=&quot;20300&quot; value=&quot;Slide 51&quot;/&gt;&lt;property id=&quot;20307&quot; value=&quot;769&quot;/&gt;&lt;/object&gt;&lt;object type=&quot;3&quot; unique_id=&quot;10534&quot;&gt;&lt;property id=&quot;20148&quot; value=&quot;5&quot;/&gt;&lt;property id=&quot;20300&quot; value=&quot;Slide 52 - &amp;quot;  Social Development &amp;quot;&quot;/&gt;&lt;property id=&quot;20307&quot; value=&quot;693&quot;/&gt;&lt;/object&gt;&lt;object type=&quot;3&quot; unique_id=&quot;10535&quot;&gt;&lt;property id=&quot;20148&quot; value=&quot;5&quot;/&gt;&lt;property id=&quot;20300&quot; value=&quot;Slide 53 - &amp;quot;Emerging Adulthood &amp;quot;&quot;/&gt;&lt;property id=&quot;20307&quot; value=&quot;694&quot;/&gt;&lt;/object&gt;&lt;object type=&quot;3&quot; unique_id=&quot;10536&quot;&gt;&lt;property id=&quot;20148&quot; value=&quot;5&quot;/&gt;&lt;property id=&quot;20300&quot; value=&quot;Slide 54 - &amp;quot;  Adulthood&amp;quot;&quot;/&gt;&lt;property id=&quot;20307&quot; value=&quot;521&quot;/&gt;&lt;/object&gt;&lt;object type=&quot;3&quot; unique_id=&quot;10537&quot;&gt;&lt;property id=&quot;20148&quot; value=&quot;5&quot;/&gt;&lt;property id=&quot;20300&quot; value=&quot;Slide 55 - &amp;quot;Adulthood&amp;quot;&quot;/&gt;&lt;property id=&quot;20307&quot; value=&quot;813&quot;/&gt;&lt;/object&gt;&lt;object type=&quot;3&quot; unique_id=&quot;10538&quot;&gt;&lt;property id=&quot;20148&quot; value=&quot;5&quot;/&gt;&lt;property id=&quot;20300&quot; value=&quot;Slide 56 - &amp;quot;  Physical Development &amp;quot;&quot;/&gt;&lt;property id=&quot;20307&quot; value=&quot;695&quot;/&gt;&lt;/object&gt;&lt;object type=&quot;3&quot; unique_id=&quot;10539&quot;&gt;&lt;property id=&quot;20148&quot; value=&quot;5&quot;/&gt;&lt;property id=&quot;20300&quot; value=&quot;Slide 57 - &amp;quot;  Cognitive Development   Aging and Memory&amp;quot;&quot;/&gt;&lt;property id=&quot;20307&quot; value=&quot;696&quot;/&gt;&lt;/object&gt;&lt;object type=&quot;3&quot; unique_id=&quot;10540&quot;&gt;&lt;property id=&quot;20148&quot; value=&quot;5&quot;/&gt;&lt;property id=&quot;20300&quot; value=&quot;Slide 58 - &amp;quot;Cognitive Development Aging and Intelligence&amp;quot;&quot;/&gt;&lt;property id=&quot;20307&quot; value=&quot;739&quot;/&gt;&lt;/object&gt;&lt;object type=&quot;3&quot; unique_id=&quot;10541&quot;&gt;&lt;property id=&quot;20148&quot; value=&quot;5&quot;/&gt;&lt;property id=&quot;20300&quot; value=&quot;Slide 59 - &amp;quot;Social Development Adulthood’s Ages and Stages&amp;quot;&quot;/&gt;&lt;property id=&quot;20307&quot; value=&quot;697&quot;/&gt;&lt;/object&gt;&lt;object type=&quot;3&quot; unique_id=&quot;10542&quot;&gt;&lt;property id=&quot;20148&quot; value=&quot;5&quot;/&gt;&lt;property id=&quot;20300&quot; value=&quot;Slide 60 - &amp;quot;  Social Development   Adulthood Commitments&amp;quot;&quot;/&gt;&lt;property id=&quot;20307&quot; value=&quot;741&quot;/&gt;&lt;/object&gt;&lt;object type=&quot;3&quot; unique_id=&quot;10543&quot;&gt;&lt;property id=&quot;20148&quot; value=&quot;5&quot;/&gt;&lt;property id=&quot;20300&quot; value=&quot;Slide 61 - &amp;quot;  Social Development   Well-Being Across the Life Span&amp;quot;&quot;/&gt;&lt;property id=&quot;20307&quot; value=&quot;742&quot;/&gt;&lt;/object&gt;&lt;object type=&quot;3&quot; unique_id=&quot;10544&quot;&gt;&lt;property id=&quot;20148&quot; value=&quot;5&quot;/&gt;&lt;property id=&quot;20300&quot; value=&quot;Slide 62&quot;/&gt;&lt;property id=&quot;20307&quot; value=&quot;793&quot;/&gt;&lt;/object&gt;&lt;object type=&quot;3&quot; unique_id=&quot;10545&quot;&gt;&lt;property id=&quot;20148&quot; value=&quot;5&quot;/&gt;&lt;property id=&quot;20300&quot; value=&quot;Slide 63 - &amp;quot;Reflections on Two Major Developmental Issues&amp;quot;&quot;/&gt;&lt;property id=&quot;20307&quot; value=&quot;522&quot;/&gt;&lt;/object&gt;&lt;object type=&quot;3&quot; unique_id=&quot;10546&quot;&gt;&lt;property id=&quot;20148&quot; value=&quot;5&quot;/&gt;&lt;property id=&quot;20300&quot; value=&quot;Slide 64 - &amp;quot;Three Major Developmental Issues &amp;quot;&quot;/&gt;&lt;property id=&quot;20307&quot; value=&quot;698&quot;/&gt;&lt;/object&gt;&lt;object type=&quot;3&quot; unique_id=&quot;10547&quot;&gt;&lt;property id=&quot;20148&quot; value=&quot;5&quot;/&gt;&lt;property id=&quot;20300&quot; value=&quot;Slide 65&quot;/&gt;&lt;property id=&quot;20307&quot; value=&quot;780&quot;/&gt;&lt;/object&gt;&lt;object type=&quot;3&quot; unique_id=&quot;10548&quot;&gt;&lt;property id=&quot;20148&quot; value=&quot;5&quot;/&gt;&lt;property id=&quot;20300&quot; value=&quot;Slide 66 - &amp;quot;The End&amp;quot;&quot;/&gt;&lt;property id=&quot;20307&quot; value=&quot;563&quot;/&gt;&lt;/object&gt;&lt;object type=&quot;3&quot; unique_id=&quot;10549&quot;&gt;&lt;property id=&quot;20148&quot; value=&quot;5&quot;/&gt;&lt;property id=&quot;20300&quot; value=&quot;Slide 67 - &amp;quot;Definition Slides&amp;quot;&quot;/&gt;&lt;property id=&quot;20307&quot; value=&quot;804&quot;/&gt;&lt;/object&gt;&lt;object type=&quot;3&quot; unique_id=&quot;10550&quot;&gt;&lt;property id=&quot;20148&quot; value=&quot;5&quot;/&gt;&lt;property id=&quot;20300&quot; value=&quot;Slide 68 - &amp;quot;Developmental Psychology&amp;quot;&quot;/&gt;&lt;property id=&quot;20307&quot; value=&quot;612&quot;/&gt;&lt;/object&gt;&lt;object type=&quot;3&quot; unique_id=&quot;10551&quot;&gt;&lt;property id=&quot;20148&quot; value=&quot;5&quot;/&gt;&lt;property id=&quot;20300&quot; value=&quot;Slide 69 - &amp;quot;Zygote&amp;quot;&quot;/&gt;&lt;property id=&quot;20307&quot; value=&quot;613&quot;/&gt;&lt;/object&gt;&lt;object type=&quot;3&quot; unique_id=&quot;10552&quot;&gt;&lt;property id=&quot;20148&quot; value=&quot;5&quot;/&gt;&lt;property id=&quot;20300&quot; value=&quot;Slide 70 - &amp;quot;Embryo&amp;quot;&quot;/&gt;&lt;property id=&quot;20307&quot; value=&quot;565&quot;/&gt;&lt;/object&gt;&lt;object type=&quot;3&quot; unique_id=&quot;10553&quot;&gt;&lt;property id=&quot;20148&quot; value=&quot;5&quot;/&gt;&lt;property id=&quot;20300&quot; value=&quot;Slide 71 - &amp;quot;Fetus&amp;quot;&quot;/&gt;&lt;property id=&quot;20307&quot; value=&quot;566&quot;/&gt;&lt;/object&gt;&lt;object type=&quot;3&quot; unique_id=&quot;10554&quot;&gt;&lt;property id=&quot;20148&quot; value=&quot;5&quot;/&gt;&lt;property id=&quot;20300&quot; value=&quot;Slide 72 - &amp;quot;Teratogens&amp;quot;&quot;/&gt;&lt;property id=&quot;20307&quot; value=&quot;567&quot;/&gt;&lt;/object&gt;&lt;object type=&quot;3&quot; unique_id=&quot;10555&quot;&gt;&lt;property id=&quot;20148&quot; value=&quot;5&quot;/&gt;&lt;property id=&quot;20300&quot; value=&quot;Slide 73 - &amp;quot;Fetal Alcohol Syndrome (FAS)&amp;quot;&quot;/&gt;&lt;property id=&quot;20307&quot; value=&quot;568&quot;/&gt;&lt;/object&gt;&lt;object type=&quot;3&quot; unique_id=&quot;10556&quot;&gt;&lt;property id=&quot;20148&quot; value=&quot;5&quot;/&gt;&lt;property id=&quot;20300&quot; value=&quot;Slide 74 - &amp;quot;Habituation&amp;quot;&quot;/&gt;&lt;property id=&quot;20307&quot; value=&quot;569&quot;/&gt;&lt;/object&gt;&lt;object type=&quot;3&quot; unique_id=&quot;10557&quot;&gt;&lt;property id=&quot;20148&quot; value=&quot;5&quot;/&gt;&lt;property id=&quot;20300&quot; value=&quot;Slide 75 - &amp;quot;Maturation&amp;quot;&quot;/&gt;&lt;property id=&quot;20307&quot; value=&quot;570&quot;/&gt;&lt;/object&gt;&lt;object type=&quot;3&quot; unique_id=&quot;10558&quot;&gt;&lt;property id=&quot;20148&quot; value=&quot;5&quot;/&gt;&lt;property id=&quot;20300&quot; value=&quot;Slide 76 - &amp;quot;Cognition&amp;quot;&quot;/&gt;&lt;property id=&quot;20307&quot; value=&quot;614&quot;/&gt;&lt;/object&gt;&lt;object type=&quot;3&quot; unique_id=&quot;10559&quot;&gt;&lt;property id=&quot;20148&quot; value=&quot;5&quot;/&gt;&lt;property id=&quot;20300&quot; value=&quot;Slide 77 - &amp;quot;Schema&amp;quot;&quot;/&gt;&lt;property id=&quot;20307&quot; value=&quot;615&quot;/&gt;&lt;/object&gt;&lt;object type=&quot;3&quot; unique_id=&quot;10560&quot;&gt;&lt;property id=&quot;20148&quot; value=&quot;5&quot;/&gt;&lt;property id=&quot;20300&quot; value=&quot;Slide 78 - &amp;quot;Assimilation&amp;quot;&quot;/&gt;&lt;property id=&quot;20307&quot; value=&quot;616&quot;/&gt;&lt;/object&gt;&lt;object type=&quot;3&quot; unique_id=&quot;10561&quot;&gt;&lt;property id=&quot;20148&quot; value=&quot;5&quot;/&gt;&lt;property id=&quot;20300&quot; value=&quot;Slide 79 - &amp;quot;Accommodation&amp;quot;&quot;/&gt;&lt;property id=&quot;20307&quot; value=&quot;617&quot;/&gt;&lt;/object&gt;&lt;object type=&quot;3&quot; unique_id=&quot;10562&quot;&gt;&lt;property id=&quot;20148&quot; value=&quot;5&quot;/&gt;&lt;property id=&quot;20300&quot; value=&quot;Slide 80 - &amp;quot;Sensorimotor Stage&amp;quot;&quot;/&gt;&lt;property id=&quot;20307&quot; value=&quot;618&quot;/&gt;&lt;/object&gt;&lt;object type=&quot;3&quot; unique_id=&quot;10563&quot;&gt;&lt;property id=&quot;20148&quot; value=&quot;5&quot;/&gt;&lt;property id=&quot;20300&quot; value=&quot;Slide 81 - &amp;quot;Object Permanence&amp;quot;&quot;/&gt;&lt;property id=&quot;20307&quot; value=&quot;619&quot;/&gt;&lt;/object&gt;&lt;object type=&quot;3&quot; unique_id=&quot;10564&quot;&gt;&lt;property id=&quot;20148&quot; value=&quot;5&quot;/&gt;&lt;property id=&quot;20300&quot; value=&quot;Slide 82 - &amp;quot;Preoperational Stage&amp;quot;&quot;/&gt;&lt;property id=&quot;20307&quot; value=&quot;620&quot;/&gt;&lt;/object&gt;&lt;object type=&quot;3&quot; unique_id=&quot;10565&quot;&gt;&lt;property id=&quot;20148&quot; value=&quot;5&quot;/&gt;&lt;property id=&quot;20300&quot; value=&quot;Slide 83 - &amp;quot;Conservation&amp;quot;&quot;/&gt;&lt;property id=&quot;20307&quot; value=&quot;621&quot;/&gt;&lt;/object&gt;&lt;object type=&quot;3&quot; unique_id=&quot;10566&quot;&gt;&lt;property id=&quot;20148&quot; value=&quot;5&quot;/&gt;&lt;property id=&quot;20300&quot; value=&quot;Slide 84 - &amp;quot;Egocentrism&amp;quot;&quot;/&gt;&lt;property id=&quot;20307&quot; value=&quot;622&quot;/&gt;&lt;/object&gt;&lt;object type=&quot;3&quot; unique_id=&quot;10567&quot;&gt;&lt;property id=&quot;20148&quot; value=&quot;5&quot;/&gt;&lt;property id=&quot;20300&quot; value=&quot;Slide 85 - &amp;quot;Theory of Mind&amp;quot;&quot;/&gt;&lt;property id=&quot;20307&quot; value=&quot;623&quot;/&gt;&lt;/object&gt;&lt;object type=&quot;3&quot; unique_id=&quot;10568&quot;&gt;&lt;property id=&quot;20148&quot; value=&quot;5&quot;/&gt;&lt;property id=&quot;20300&quot; value=&quot;Slide 86 - &amp;quot;Concrete Operational Stage&amp;quot;&quot;/&gt;&lt;property id=&quot;20307&quot; value=&quot;624&quot;/&gt;&lt;/object&gt;&lt;object type=&quot;3&quot; unique_id=&quot;10569&quot;&gt;&lt;property id=&quot;20148&quot; value=&quot;5&quot;/&gt;&lt;property id=&quot;20300&quot; value=&quot;Slide 87 - &amp;quot;Formal Operational Stage&amp;quot;&quot;/&gt;&lt;property id=&quot;20307&quot; value=&quot;625&quot;/&gt;&lt;/object&gt;&lt;object type=&quot;3&quot; unique_id=&quot;10570&quot;&gt;&lt;property id=&quot;20148&quot; value=&quot;5&quot;/&gt;&lt;property id=&quot;20300&quot; value=&quot;Slide 88 - &amp;quot;Autism&amp;quot;&quot;/&gt;&lt;property id=&quot;20307&quot; value=&quot;571&quot;/&gt;&lt;/object&gt;&lt;object type=&quot;3&quot; unique_id=&quot;10571&quot;&gt;&lt;property id=&quot;20148&quot; value=&quot;5&quot;/&gt;&lt;property id=&quot;20300&quot; value=&quot;Slide 89 - &amp;quot;Stranger Anxiety&amp;quot;&quot;/&gt;&lt;property id=&quot;20307&quot; value=&quot;626&quot;/&gt;&lt;/object&gt;&lt;object type=&quot;3&quot; unique_id=&quot;10572&quot;&gt;&lt;property id=&quot;20148&quot; value=&quot;5&quot;/&gt;&lt;property id=&quot;20300&quot; value=&quot;Slide 90 - &amp;quot;Attachment&amp;quot;&quot;/&gt;&lt;property id=&quot;20307&quot; value=&quot;627&quot;/&gt;&lt;/object&gt;&lt;object type=&quot;3&quot; unique_id=&quot;10573&quot;&gt;&lt;property id=&quot;20148&quot; value=&quot;5&quot;/&gt;&lt;property id=&quot;20300&quot; value=&quot;Slide 91 - &amp;quot;Critical Period&amp;quot;&quot;/&gt;&lt;property id=&quot;20307&quot; value=&quot;628&quot;/&gt;&lt;/object&gt;&lt;object type=&quot;3&quot; unique_id=&quot;10574&quot;&gt;&lt;property id=&quot;20148&quot; value=&quot;5&quot;/&gt;&lt;property id=&quot;20300&quot; value=&quot;Slide 92 - &amp;quot;Imprinting&amp;quot;&quot;/&gt;&lt;property id=&quot;20307&quot; value=&quot;629&quot;/&gt;&lt;/object&gt;&lt;object type=&quot;3&quot; unique_id=&quot;10575&quot;&gt;&lt;property id=&quot;20148&quot; value=&quot;5&quot;/&gt;&lt;property id=&quot;20300&quot; value=&quot;Slide 93 - &amp;quot;Temperament&amp;quot;&quot;/&gt;&lt;property id=&quot;20307&quot; value=&quot;630&quot;/&gt;&lt;/object&gt;&lt;object type=&quot;3&quot; unique_id=&quot;10576&quot;&gt;&lt;property id=&quot;20148&quot; value=&quot;5&quot;/&gt;&lt;property id=&quot;20300&quot; value=&quot;Slide 94 - &amp;quot;Basic Trust&amp;quot;&quot;/&gt;&lt;property id=&quot;20307&quot; value=&quot;631&quot;/&gt;&lt;/object&gt;&lt;object type=&quot;3&quot; unique_id=&quot;10577&quot;&gt;&lt;property id=&quot;20148&quot; value=&quot;5&quot;/&gt;&lt;property id=&quot;20300&quot; value=&quot;Slide 95 - &amp;quot;Self-concept&amp;quot;&quot;/&gt;&lt;property id=&quot;20307&quot; value=&quot;632&quot;/&gt;&lt;/object&gt;&lt;object type=&quot;3&quot; unique_id=&quot;10578&quot;&gt;&lt;property id=&quot;20148&quot; value=&quot;5&quot;/&gt;&lt;property id=&quot;20300&quot; value=&quot;Slide 96 - &amp;quot;Gender&amp;quot;&quot;/&gt;&lt;property id=&quot;20307&quot; value=&quot;633&quot;/&gt;&lt;/object&gt;&lt;object type=&quot;3&quot; unique_id=&quot;10579&quot;&gt;&lt;property id=&quot;20148&quot; value=&quot;5&quot;/&gt;&lt;property id=&quot;20300&quot; value=&quot;Slide 97 - &amp;quot;Aggression&amp;quot;&quot;/&gt;&lt;property id=&quot;20307&quot; value=&quot;634&quot;/&gt;&lt;/object&gt;&lt;object type=&quot;3&quot; unique_id=&quot;10580&quot;&gt;&lt;property id=&quot;20148&quot; value=&quot;5&quot;/&gt;&lt;property id=&quot;20300&quot; value=&quot;Slide 98 - &amp;quot;X Chromosome&amp;quot;&quot;/&gt;&lt;property id=&quot;20307&quot; value=&quot;572&quot;/&gt;&lt;/object&gt;&lt;object type=&quot;3&quot; unique_id=&quot;10581&quot;&gt;&lt;property id=&quot;20148&quot; value=&quot;5&quot;/&gt;&lt;property id=&quot;20300&quot; value=&quot;Slide 99 - &amp;quot;Y Chromosome&amp;quot;&quot;/&gt;&lt;property id=&quot;20307&quot; value=&quot;635&quot;/&gt;&lt;/object&gt;&lt;object type=&quot;3&quot; unique_id=&quot;10582&quot;&gt;&lt;property id=&quot;20148&quot; value=&quot;5&quot;/&gt;&lt;property id=&quot;20300&quot; value=&quot;Slide 100 - &amp;quot;Testosterone&amp;quot;&quot;/&gt;&lt;property id=&quot;20307&quot; value=&quot;636&quot;/&gt;&lt;/object&gt;&lt;object type=&quot;3&quot; unique_id=&quot;10583&quot;&gt;&lt;property id=&quot;20148&quot; value=&quot;5&quot;/&gt;&lt;property id=&quot;20300&quot; value=&quot;Slide 101 - &amp;quot;Role&amp;quot;&quot;/&gt;&lt;property id=&quot;20307&quot; value=&quot;678&quot;/&gt;&lt;/object&gt;&lt;object type=&quot;3&quot; unique_id=&quot;10584&quot;&gt;&lt;property id=&quot;20148&quot; value=&quot;5&quot;/&gt;&lt;property id=&quot;20300&quot; value=&quot;Slide 102 - &amp;quot;Gender Role&amp;quot;&quot;/&gt;&lt;property id=&quot;20307&quot; value=&quot;679&quot;/&gt;&lt;/object&gt;&lt;object type=&quot;3&quot; unique_id=&quot;10585&quot;&gt;&lt;property id=&quot;20148&quot; value=&quot;5&quot;/&gt;&lt;property id=&quot;20300&quot; value=&quot;Slide 103 - &amp;quot;Gender Identity&amp;quot;&quot;/&gt;&lt;property id=&quot;20307&quot; value=&quot;637&quot;/&gt;&lt;/object&gt;&lt;object type=&quot;3&quot; unique_id=&quot;10586&quot;&gt;&lt;property id=&quot;20148&quot; value=&quot;5&quot;/&gt;&lt;property id=&quot;20300&quot; value=&quot;Slide 104 - &amp;quot;Gender Typing&amp;quot;&quot;/&gt;&lt;property id=&quot;20307&quot; value=&quot;638&quot;/&gt;&lt;/object&gt;&lt;object type=&quot;3&quot; unique_id=&quot;10587&quot;&gt;&lt;property id=&quot;20148&quot; value=&quot;5&quot;/&gt;&lt;property id=&quot;20300&quot; value=&quot;Slide 105 - &amp;quot;Social Learning Theory&amp;quot;&quot;/&gt;&lt;property id=&quot;20307&quot; value=&quot;639&quot;/&gt;&lt;/object&gt;&lt;object type=&quot;3&quot; unique_id=&quot;10588&quot;&gt;&lt;property id=&quot;20148&quot; value=&quot;5&quot;/&gt;&lt;property id=&quot;20300&quot; value=&quot;Slide 106 - &amp;quot;Adolescence&amp;quot;&quot;/&gt;&lt;property id=&quot;20307&quot; value=&quot;579&quot;/&gt;&lt;/object&gt;&lt;object type=&quot;3&quot; unique_id=&quot;10589&quot;&gt;&lt;property id=&quot;20148&quot; value=&quot;5&quot;/&gt;&lt;property id=&quot;20300&quot; value=&quot;Slide 107 - &amp;quot;Puberty&amp;quot;&quot;/&gt;&lt;property id=&quot;20307&quot; value=&quot;580&quot;/&gt;&lt;/object&gt;&lt;object type=&quot;3&quot; unique_id=&quot;10590&quot;&gt;&lt;property id=&quot;20148&quot; value=&quot;5&quot;/&gt;&lt;property id=&quot;20300&quot; value=&quot;Slide 108 - &amp;quot;Primary Sexual Characteristics&amp;quot;&quot;/&gt;&lt;property id=&quot;20307&quot; value=&quot;641&quot;/&gt;&lt;/object&gt;&lt;object type=&quot;3&quot; unique_id=&quot;10591&quot;&gt;&lt;property id=&quot;20148&quot; value=&quot;5&quot;/&gt;&lt;property id=&quot;20300&quot; value=&quot;Slide 109 - &amp;quot;Secondary Sex Characteristics&amp;quot;&quot;/&gt;&lt;property id=&quot;20307&quot; value=&quot;642&quot;/&gt;&lt;/object&gt;&lt;object type=&quot;3&quot; unique_id=&quot;10592&quot;&gt;&lt;property id=&quot;20148&quot; value=&quot;5&quot;/&gt;&lt;property id=&quot;20300&quot; value=&quot;Slide 110 - &amp;quot;Menarche&amp;quot;&quot;/&gt;&lt;property id=&quot;20307&quot; value=&quot;643&quot;/&gt;&lt;/object&gt;&lt;object type=&quot;3&quot; unique_id=&quot;10593&quot;&gt;&lt;property id=&quot;20148&quot; value=&quot;5&quot;/&gt;&lt;property id=&quot;20300&quot; value=&quot;Slide 111 - &amp;quot;Identity&amp;quot;&quot;/&gt;&lt;property id=&quot;20307&quot; value=&quot;644&quot;/&gt;&lt;/object&gt;&lt;object type=&quot;3&quot; unique_id=&quot;10594&quot;&gt;&lt;property id=&quot;20148&quot; value=&quot;5&quot;/&gt;&lt;property id=&quot;20300&quot; value=&quot;Slide 112 - &amp;quot;Social Identify&amp;quot;&quot;/&gt;&lt;property id=&quot;20307&quot; value=&quot;645&quot;/&gt;&lt;/object&gt;&lt;object type=&quot;3&quot; unique_id=&quot;10595&quot;&gt;&lt;property id=&quot;20148&quot; value=&quot;5&quot;/&gt;&lt;property id=&quot;20300&quot; value=&quot;Slide 113 - &amp;quot;Intimacy&amp;quot;&quot;/&gt;&lt;property id=&quot;20307&quot; value=&quot;646&quot;/&gt;&lt;/object&gt;&lt;object type=&quot;3&quot; unique_id=&quot;10596&quot;&gt;&lt;property id=&quot;20148&quot; value=&quot;5&quot;/&gt;&lt;property id=&quot;20300&quot; value=&quot;Slide 114 - &amp;quot;Emerging Adulthood&amp;quot;&quot;/&gt;&lt;property id=&quot;20307&quot; value=&quot;647&quot;/&gt;&lt;/object&gt;&lt;object type=&quot;3&quot; unique_id=&quot;10597&quot;&gt;&lt;property id=&quot;20148&quot; value=&quot;5&quot;/&gt;&lt;property id=&quot;20300&quot; value=&quot;Slide 115 - &amp;quot;Menopause&amp;quot;&quot;/&gt;&lt;property id=&quot;20307&quot; value=&quot;584&quot;/&gt;&lt;/object&gt;&lt;object type=&quot;3&quot; unique_id=&quot;10598&quot;&gt;&lt;property id=&quot;20148&quot; value=&quot;5&quot;/&gt;&lt;property id=&quot;20300&quot; value=&quot;Slide 116 - &amp;quot;Cross-sectional Study&amp;quot;&quot;/&gt;&lt;property id=&quot;20307&quot; value=&quot;651&quot;/&gt;&lt;/object&gt;&lt;object type=&quot;3&quot; unique_id=&quot;10599&quot;&gt;&lt;property id=&quot;20148&quot; value=&quot;5&quot;/&gt;&lt;property id=&quot;20300&quot; value=&quot;Slide 117 - &amp;quot;Longitudinal Study&amp;quot;&quot;/&gt;&lt;property id=&quot;20307&quot; value=&quot;652&quot;/&gt;&lt;/object&gt;&lt;object type=&quot;3&quot; unique_id=&quot;10600&quot;&gt;&lt;property id=&quot;20148&quot; value=&quot;5&quot;/&gt;&lt;property id=&quot;20300&quot; value=&quot;Slide 118 - &amp;quot;Crystallized Intelligence&amp;quot;&quot;/&gt;&lt;property id=&quot;20307&quot; value=&quot;653&quot;/&gt;&lt;/object&gt;&lt;object type=&quot;3&quot; unique_id=&quot;10601&quot;&gt;&lt;property id=&quot;20148&quot; value=&quot;5&quot;/&gt;&lt;property id=&quot;20300&quot; value=&quot;Slide 119 - &amp;quot;Fluid Intelligence&amp;quot;&quot;/&gt;&lt;property id=&quot;20307&quot; value=&quot;654&quot;/&gt;&lt;/object&gt;&lt;object type=&quot;3&quot; unique_id=&quot;10602&quot;&gt;&lt;property id=&quot;20148&quot; value=&quot;5&quot;/&gt;&lt;property id=&quot;20300&quot; value=&quot;Slide 120 - &amp;quot;Social Clock&amp;quot;&quot;/&gt;&lt;property id=&quot;20307&quot; value=&quot;655&quot;/&gt;&lt;/object&gt;&lt;/object&gt;&lt;object type=&quot;8&quot; unique_id=&quot;10724&quo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4525</TotalTime>
  <Words>2054</Words>
  <Application>Microsoft Office PowerPoint</Application>
  <PresentationFormat>On-screen Show (4:3)</PresentationFormat>
  <Paragraphs>353</Paragraphs>
  <Slides>120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120</vt:i4>
      </vt:variant>
    </vt:vector>
  </HeadingPairs>
  <TitlesOfParts>
    <vt:vector size="125" baseType="lpstr">
      <vt:lpstr>Arial</vt:lpstr>
      <vt:lpstr>Calibri</vt:lpstr>
      <vt:lpstr>Constantia</vt:lpstr>
      <vt:lpstr>Wingdings 2</vt:lpstr>
      <vt:lpstr>Paper</vt:lpstr>
      <vt:lpstr>Unit 9: Developmental Psychology</vt:lpstr>
      <vt:lpstr>Unit Overview</vt:lpstr>
      <vt:lpstr>Introduction </vt:lpstr>
      <vt:lpstr>Prenatal Development and the Newborn</vt:lpstr>
      <vt:lpstr>    Conception </vt:lpstr>
      <vt:lpstr>  Prenatal Development </vt:lpstr>
      <vt:lpstr>Prenatal Development </vt:lpstr>
      <vt:lpstr>   The Competent Newborn </vt:lpstr>
      <vt:lpstr>PowerPoint Presentation</vt:lpstr>
      <vt:lpstr>Infancy Childhood</vt:lpstr>
      <vt:lpstr>  Physical Development   Brain Development</vt:lpstr>
      <vt:lpstr>  Physical Development   Motor Development</vt:lpstr>
      <vt:lpstr>  Physical Development   Maturation and Infant Memory</vt:lpstr>
      <vt:lpstr>  Cognitive Development </vt:lpstr>
      <vt:lpstr>Cognitive Development Piaget’s Theory and Current Thinking</vt:lpstr>
      <vt:lpstr>Cognitive Development Piaget’s Theory and Current Thinking</vt:lpstr>
      <vt:lpstr>Cognitive Development Piaget’s Theory and Current Thinking</vt:lpstr>
      <vt:lpstr>Cognitive Development Piaget’s Theory and Current Thinking</vt:lpstr>
      <vt:lpstr>Cognitive Development Piaget’s Theory and Current Thinking</vt:lpstr>
      <vt:lpstr>Cognitive Development Piaget’s Theory and Current Thinking</vt:lpstr>
      <vt:lpstr>PowerPoint Presentation</vt:lpstr>
      <vt:lpstr>Cognitive Development Reflecting on Piaget’s Theory</vt:lpstr>
      <vt:lpstr>  Social Development </vt:lpstr>
      <vt:lpstr>Social Development Origins of Attachment</vt:lpstr>
      <vt:lpstr>  Social Development   Attachment Differences: Temperament and Parenting</vt:lpstr>
      <vt:lpstr>   Social Development    Attachment Differences: Temperament and Parenting</vt:lpstr>
      <vt:lpstr>Social Development Deprivation of Attachment</vt:lpstr>
      <vt:lpstr>Social Development Self-Concept</vt:lpstr>
      <vt:lpstr>Parenting Styles </vt:lpstr>
      <vt:lpstr>Social Development Parenting Styles</vt:lpstr>
      <vt:lpstr>Social Development Gender and Child-Rearing</vt:lpstr>
      <vt:lpstr>Gender Development </vt:lpstr>
      <vt:lpstr>Gender Development Gender Similarities and Differences</vt:lpstr>
      <vt:lpstr>Gender Development The Nature of Gender</vt:lpstr>
      <vt:lpstr>Gender Development The Nurture of Gender</vt:lpstr>
      <vt:lpstr>PowerPoint Presentation</vt:lpstr>
      <vt:lpstr>Parents and Peers</vt:lpstr>
      <vt:lpstr>Parental Influences</vt:lpstr>
      <vt:lpstr>Parents and Early Experiences </vt:lpstr>
      <vt:lpstr>Peer Influence</vt:lpstr>
      <vt:lpstr>Peer Influence </vt:lpstr>
      <vt:lpstr>  Adolescence</vt:lpstr>
      <vt:lpstr>Introduction </vt:lpstr>
      <vt:lpstr>Physical Development </vt:lpstr>
      <vt:lpstr>Cognitive Development Developing Reasoning Power</vt:lpstr>
      <vt:lpstr>Cognitive Development Developing Morality</vt:lpstr>
      <vt:lpstr>PowerPoint Presentation</vt:lpstr>
      <vt:lpstr>PowerPoint Presentation</vt:lpstr>
      <vt:lpstr>PowerPoint Presentation</vt:lpstr>
      <vt:lpstr>PowerPoint Presentation</vt:lpstr>
      <vt:lpstr>PowerPoint Presentation</vt:lpstr>
      <vt:lpstr>  Social Development </vt:lpstr>
      <vt:lpstr>Emerging Adulthood </vt:lpstr>
      <vt:lpstr>  Adulthood</vt:lpstr>
      <vt:lpstr>Adulthood</vt:lpstr>
      <vt:lpstr>  Physical Development </vt:lpstr>
      <vt:lpstr>  Cognitive Development   Aging and Memory</vt:lpstr>
      <vt:lpstr>Cognitive Development Aging and Intelligence</vt:lpstr>
      <vt:lpstr>Social Development Adulthood’s Ages and Stages</vt:lpstr>
      <vt:lpstr>  Social Development   Adulthood Commitments</vt:lpstr>
      <vt:lpstr>  Social Development   Well-Being Across the Life Span</vt:lpstr>
      <vt:lpstr>PowerPoint Presentation</vt:lpstr>
      <vt:lpstr>Reflections on Two Major Developmental Issues</vt:lpstr>
      <vt:lpstr>Three Major Developmental Issues </vt:lpstr>
      <vt:lpstr>PowerPoint Presentation</vt:lpstr>
      <vt:lpstr>The End</vt:lpstr>
      <vt:lpstr>Definition Slides</vt:lpstr>
      <vt:lpstr>Developmental Psychology</vt:lpstr>
      <vt:lpstr>Zygote</vt:lpstr>
      <vt:lpstr>Embryo</vt:lpstr>
      <vt:lpstr>Fetus</vt:lpstr>
      <vt:lpstr>Teratogens</vt:lpstr>
      <vt:lpstr>Fetal Alcohol Syndrome (FAS)</vt:lpstr>
      <vt:lpstr>Habituation</vt:lpstr>
      <vt:lpstr>Maturation</vt:lpstr>
      <vt:lpstr>Cognition</vt:lpstr>
      <vt:lpstr>Schema</vt:lpstr>
      <vt:lpstr>Assimilation</vt:lpstr>
      <vt:lpstr>Accommodation</vt:lpstr>
      <vt:lpstr>Sensorimotor Stage</vt:lpstr>
      <vt:lpstr>Object Permanence</vt:lpstr>
      <vt:lpstr>Preoperational Stage</vt:lpstr>
      <vt:lpstr>Conservation</vt:lpstr>
      <vt:lpstr>Egocentrism</vt:lpstr>
      <vt:lpstr>Theory of Mind</vt:lpstr>
      <vt:lpstr>Concrete Operational Stage</vt:lpstr>
      <vt:lpstr>Formal Operational Stage</vt:lpstr>
      <vt:lpstr>Autism</vt:lpstr>
      <vt:lpstr>Stranger Anxiety</vt:lpstr>
      <vt:lpstr>Attachment</vt:lpstr>
      <vt:lpstr>Critical Period</vt:lpstr>
      <vt:lpstr>Imprinting</vt:lpstr>
      <vt:lpstr>Temperament</vt:lpstr>
      <vt:lpstr>Basic Trust</vt:lpstr>
      <vt:lpstr>Self-concept</vt:lpstr>
      <vt:lpstr>Gender</vt:lpstr>
      <vt:lpstr>Aggression</vt:lpstr>
      <vt:lpstr>X Chromosome</vt:lpstr>
      <vt:lpstr>Y Chromosome</vt:lpstr>
      <vt:lpstr>Testosterone</vt:lpstr>
      <vt:lpstr>Role</vt:lpstr>
      <vt:lpstr>Gender Role</vt:lpstr>
      <vt:lpstr>Gender Identity</vt:lpstr>
      <vt:lpstr>Gender Typing</vt:lpstr>
      <vt:lpstr>Social Learning Theory</vt:lpstr>
      <vt:lpstr>Adolescence</vt:lpstr>
      <vt:lpstr>Puberty</vt:lpstr>
      <vt:lpstr>Primary Sexual Characteristics</vt:lpstr>
      <vt:lpstr>Secondary Sex Characteristics</vt:lpstr>
      <vt:lpstr>Menarche</vt:lpstr>
      <vt:lpstr>Identity</vt:lpstr>
      <vt:lpstr>Social Identify</vt:lpstr>
      <vt:lpstr>Intimacy</vt:lpstr>
      <vt:lpstr>Emerging Adulthood</vt:lpstr>
      <vt:lpstr>Menopause</vt:lpstr>
      <vt:lpstr>Cross-sectional Study</vt:lpstr>
      <vt:lpstr>Longitudinal Study</vt:lpstr>
      <vt:lpstr>Crystallized Intelligence</vt:lpstr>
      <vt:lpstr>Fluid Intelligence</vt:lpstr>
      <vt:lpstr>Social Clock</vt:lpstr>
    </vt:vector>
  </TitlesOfParts>
  <Company>GSD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GSD</dc:creator>
  <cp:lastModifiedBy>Jewel Clark</cp:lastModifiedBy>
  <cp:revision>303</cp:revision>
  <dcterms:created xsi:type="dcterms:W3CDTF">2009-12-11T13:22:39Z</dcterms:created>
  <dcterms:modified xsi:type="dcterms:W3CDTF">2016-02-16T17:36:19Z</dcterms:modified>
</cp:coreProperties>
</file>